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 id="2147483915" r:id="rId2"/>
  </p:sldMasterIdLst>
  <p:notesMasterIdLst>
    <p:notesMasterId r:id="rId53"/>
  </p:notesMasterIdLst>
  <p:handoutMasterIdLst>
    <p:handoutMasterId r:id="rId54"/>
  </p:handoutMasterIdLst>
  <p:sldIdLst>
    <p:sldId id="1744" r:id="rId3"/>
    <p:sldId id="1587" r:id="rId4"/>
    <p:sldId id="1745" r:id="rId5"/>
    <p:sldId id="1574" r:id="rId6"/>
    <p:sldId id="1746" r:id="rId7"/>
    <p:sldId id="1747" r:id="rId8"/>
    <p:sldId id="1748" r:id="rId9"/>
    <p:sldId id="1750" r:id="rId10"/>
    <p:sldId id="1801" r:id="rId11"/>
    <p:sldId id="1802" r:id="rId12"/>
    <p:sldId id="1803" r:id="rId13"/>
    <p:sldId id="1804" r:id="rId14"/>
    <p:sldId id="1807" r:id="rId15"/>
    <p:sldId id="1805" r:id="rId16"/>
    <p:sldId id="1806" r:id="rId17"/>
    <p:sldId id="1751" r:id="rId18"/>
    <p:sldId id="1752" r:id="rId19"/>
    <p:sldId id="1753" r:id="rId20"/>
    <p:sldId id="1754" r:id="rId21"/>
    <p:sldId id="1755" r:id="rId22"/>
    <p:sldId id="1756" r:id="rId23"/>
    <p:sldId id="1757" r:id="rId24"/>
    <p:sldId id="1759" r:id="rId25"/>
    <p:sldId id="1796" r:id="rId26"/>
    <p:sldId id="1795" r:id="rId27"/>
    <p:sldId id="1760" r:id="rId28"/>
    <p:sldId id="1763" r:id="rId29"/>
    <p:sldId id="1767" r:id="rId30"/>
    <p:sldId id="1768" r:id="rId31"/>
    <p:sldId id="1769" r:id="rId32"/>
    <p:sldId id="1770" r:id="rId33"/>
    <p:sldId id="1772" r:id="rId34"/>
    <p:sldId id="1775" r:id="rId35"/>
    <p:sldId id="1776" r:id="rId36"/>
    <p:sldId id="1779" r:id="rId37"/>
    <p:sldId id="1780" r:id="rId38"/>
    <p:sldId id="1781" r:id="rId39"/>
    <p:sldId id="1683" r:id="rId40"/>
    <p:sldId id="1782" r:id="rId41"/>
    <p:sldId id="1783" r:id="rId42"/>
    <p:sldId id="1784" r:id="rId43"/>
    <p:sldId id="1785" r:id="rId44"/>
    <p:sldId id="1786" r:id="rId45"/>
    <p:sldId id="1787" r:id="rId46"/>
    <p:sldId id="1788" r:id="rId47"/>
    <p:sldId id="1789" r:id="rId48"/>
    <p:sldId id="1790" r:id="rId49"/>
    <p:sldId id="1791" r:id="rId50"/>
    <p:sldId id="1792" r:id="rId51"/>
    <p:sldId id="1742" r:id="rId52"/>
  </p:sldIdLst>
  <p:sldSz cx="9144000" cy="5143500" type="screen16x9"/>
  <p:notesSz cx="6797675" cy="9929813"/>
  <p:defaultTextStyle>
    <a:defPPr>
      <a:defRPr lang="et-E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ê Thái Hưng" initials="LTH" lastIdx="1" clrIdx="0">
    <p:extLst>
      <p:ext uri="{19B8F6BF-5375-455C-9EA6-DF929625EA0E}">
        <p15:presenceInfo xmlns:p15="http://schemas.microsoft.com/office/powerpoint/2012/main" userId="665beebafa8dbf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800000"/>
    <a:srgbClr val="FFCC99"/>
    <a:srgbClr val="FFFF99"/>
    <a:srgbClr val="FFFF66"/>
    <a:srgbClr val="006600"/>
    <a:srgbClr val="003300"/>
    <a:srgbClr val="336600"/>
    <a:srgbClr val="9933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0" autoAdjust="0"/>
    <p:restoredTop sz="94000" autoAdjust="0"/>
  </p:normalViewPr>
  <p:slideViewPr>
    <p:cSldViewPr>
      <p:cViewPr varScale="1">
        <p:scale>
          <a:sx n="152" d="100"/>
          <a:sy n="152" d="100"/>
        </p:scale>
        <p:origin x="192" y="138"/>
      </p:cViewPr>
      <p:guideLst>
        <p:guide orient="horz" pos="2160"/>
        <p:guide pos="3840"/>
        <p:guide orient="horz" pos="1620"/>
        <p:guide pos="2880"/>
      </p:guideLst>
    </p:cSldViewPr>
  </p:slideViewPr>
  <p:notesTextViewPr>
    <p:cViewPr>
      <p:scale>
        <a:sx n="1" d="1"/>
        <a:sy n="1" d="1"/>
      </p:scale>
      <p:origin x="0" y="0"/>
    </p:cViewPr>
  </p:notesTextViewPr>
  <p:sorterViewPr>
    <p:cViewPr>
      <p:scale>
        <a:sx n="100" d="100"/>
        <a:sy n="100" d="100"/>
      </p:scale>
      <p:origin x="0" y="4488"/>
    </p:cViewPr>
  </p:sorterViewPr>
  <p:notesViewPr>
    <p:cSldViewPr>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7947817749156638E-2"/>
          <c:y val="9.0139913229014434E-2"/>
        </c:manualLayout>
      </c:layout>
      <c:overlay val="0"/>
      <c:spPr>
        <a:noFill/>
        <a:ln>
          <a:noFill/>
        </a:ln>
        <a:effectLst/>
      </c:spPr>
      <c:txPr>
        <a:bodyPr rot="0" spcFirstLastPara="1" vertOverflow="ellipsis" vert="horz" wrap="square" anchor="ctr" anchorCtr="0"/>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tx>
            <c:strRef>
              <c:f>Sheet1!$B$1</c:f>
              <c:strCache>
                <c:ptCount val="1"/>
                <c:pt idx="0">
                  <c:v>Năm 2009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8B3-4988-916E-3B6BC93011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1C-4760-993C-57D0810739EA}"/>
              </c:ext>
            </c:extLst>
          </c:dPt>
          <c:dLbls>
            <c:dLbl>
              <c:idx val="0"/>
              <c:layout>
                <c:manualLayout>
                  <c:x val="0.10677170129244899"/>
                  <c:y val="-2.7755575615628914E-1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1100809400807319"/>
                      <c:h val="0.21232149419295288"/>
                    </c:manualLayout>
                  </c15:layout>
                </c:ext>
                <c:ext xmlns:c16="http://schemas.microsoft.com/office/drawing/2014/chart" uri="{C3380CC4-5D6E-409C-BE32-E72D297353CC}">
                  <c16:uniqueId val="{00000002-38B3-4988-916E-3B6BC930112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1">
                  <c:v>Số lượng NCT</c:v>
                </c:pt>
              </c:strCache>
            </c:strRef>
          </c:cat>
          <c:val>
            <c:numRef>
              <c:f>Sheet1!$B$2:$B$3</c:f>
              <c:numCache>
                <c:formatCode>0.00%</c:formatCode>
                <c:ptCount val="2"/>
                <c:pt idx="0">
                  <c:v>0.91320000000000001</c:v>
                </c:pt>
                <c:pt idx="1">
                  <c:v>8.6800000000000002E-2</c:v>
                </c:pt>
              </c:numCache>
            </c:numRef>
          </c:val>
          <c:extLst>
            <c:ext xmlns:c16="http://schemas.microsoft.com/office/drawing/2014/chart" uri="{C3380CC4-5D6E-409C-BE32-E72D297353CC}">
              <c16:uniqueId val="{00000000-38B3-4988-916E-3B6BC930112C}"/>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3.4716378554787868E-2"/>
          <c:y val="0.58119076512866097"/>
          <c:w val="0.30791565394006909"/>
          <c:h val="0.315907919063124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err="1"/>
              <a:t>Năm</a:t>
            </a:r>
            <a:r>
              <a:rPr lang="en-US" sz="1600" dirty="0"/>
              <a:t> 2019</a:t>
            </a:r>
          </a:p>
        </c:rich>
      </c:tx>
      <c:layout>
        <c:manualLayout>
          <c:xMode val="edge"/>
          <c:yMode val="edge"/>
          <c:x val="2.8842570732881531E-2"/>
          <c:y val="9.9184492321366002E-2"/>
        </c:manualLayout>
      </c:layout>
      <c:overlay val="0"/>
      <c:spPr>
        <a:noFill/>
        <a:ln>
          <a:noFill/>
        </a:ln>
        <a:effectLst/>
      </c:spPr>
      <c:txPr>
        <a:bodyPr rot="0" spcFirstLastPara="1" vertOverflow="ellipsis" vert="horz" wrap="square" anchor="ctr" anchorCtr="0"/>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tx>
            <c:strRef>
              <c:f>Sheet1!$B$1</c:f>
              <c:strCache>
                <c:ptCount val="1"/>
                <c:pt idx="0">
                  <c:v>Năm 2009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DE-42BB-9935-DE7FB781C9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DE-42BB-9935-DE7FB781C9B3}"/>
              </c:ext>
            </c:extLst>
          </c:dPt>
          <c:dLbls>
            <c:dLbl>
              <c:idx val="0"/>
              <c:layout>
                <c:manualLayout>
                  <c:x val="0.10677170129244899"/>
                  <c:y val="-2.7755575615628914E-1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1100809400807319"/>
                      <c:h val="0.21232149419295288"/>
                    </c:manualLayout>
                  </c15:layout>
                </c:ext>
                <c:ext xmlns:c16="http://schemas.microsoft.com/office/drawing/2014/chart" uri="{C3380CC4-5D6E-409C-BE32-E72D297353CC}">
                  <c16:uniqueId val="{00000001-0CDE-42BB-9935-DE7FB781C9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1">
                  <c:v>Số lượng NCT</c:v>
                </c:pt>
              </c:strCache>
            </c:strRef>
          </c:cat>
          <c:val>
            <c:numRef>
              <c:f>Sheet1!$B$2:$B$3</c:f>
              <c:numCache>
                <c:formatCode>0.00%</c:formatCode>
                <c:ptCount val="2"/>
                <c:pt idx="0">
                  <c:v>0.88600000000000001</c:v>
                </c:pt>
                <c:pt idx="1">
                  <c:v>0.114</c:v>
                </c:pt>
              </c:numCache>
            </c:numRef>
          </c:val>
          <c:extLst>
            <c:ext xmlns:c16="http://schemas.microsoft.com/office/drawing/2014/chart" uri="{C3380CC4-5D6E-409C-BE32-E72D297353CC}">
              <c16:uniqueId val="{00000004-0CDE-42BB-9935-DE7FB781C9B3}"/>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6.2464124356552977E-2"/>
          <c:y val="0.59475776560139049"/>
          <c:w val="0.25334366783320372"/>
          <c:h val="0.315907919063124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err="1"/>
              <a:t>Năm</a:t>
            </a:r>
            <a:r>
              <a:rPr lang="en-US" sz="1600" dirty="0"/>
              <a:t> 2021</a:t>
            </a:r>
          </a:p>
        </c:rich>
      </c:tx>
      <c:layout>
        <c:manualLayout>
          <c:xMode val="edge"/>
          <c:yMode val="edge"/>
          <c:x val="2.8842570732881531E-2"/>
          <c:y val="9.9184492321366002E-2"/>
        </c:manualLayout>
      </c:layout>
      <c:overlay val="0"/>
      <c:spPr>
        <a:noFill/>
        <a:ln>
          <a:noFill/>
        </a:ln>
        <a:effectLst/>
      </c:spPr>
      <c:txPr>
        <a:bodyPr rot="0" spcFirstLastPara="1" vertOverflow="ellipsis" vert="horz" wrap="square" anchor="ctr" anchorCtr="0"/>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tx>
            <c:strRef>
              <c:f>Sheet1!$B$1</c:f>
              <c:strCache>
                <c:ptCount val="1"/>
                <c:pt idx="0">
                  <c:v>Năm 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AB-463F-B5FB-C3BF907D71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AB-463F-B5FB-C3BF907D71A4}"/>
              </c:ext>
            </c:extLst>
          </c:dPt>
          <c:dLbls>
            <c:dLbl>
              <c:idx val="0"/>
              <c:layout>
                <c:manualLayout>
                  <c:x val="0.10677170129244899"/>
                  <c:y val="-2.7755575615628914E-1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1100809400807319"/>
                      <c:h val="0.21232149419295288"/>
                    </c:manualLayout>
                  </c15:layout>
                </c:ext>
                <c:ext xmlns:c16="http://schemas.microsoft.com/office/drawing/2014/chart" uri="{C3380CC4-5D6E-409C-BE32-E72D297353CC}">
                  <c16:uniqueId val="{00000001-67AB-463F-B5FB-C3BF907D71A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1">
                  <c:v>Số lượng NCT</c:v>
                </c:pt>
              </c:strCache>
            </c:strRef>
          </c:cat>
          <c:val>
            <c:numRef>
              <c:f>Sheet1!$B$2:$B$3</c:f>
              <c:numCache>
                <c:formatCode>0.00%</c:formatCode>
                <c:ptCount val="2"/>
                <c:pt idx="0">
                  <c:v>0.872</c:v>
                </c:pt>
                <c:pt idx="1">
                  <c:v>0.128</c:v>
                </c:pt>
              </c:numCache>
            </c:numRef>
          </c:val>
          <c:extLst>
            <c:ext xmlns:c16="http://schemas.microsoft.com/office/drawing/2014/chart" uri="{C3380CC4-5D6E-409C-BE32-E72D297353CC}">
              <c16:uniqueId val="{00000004-67AB-463F-B5FB-C3BF907D71A4}"/>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6.2464124356552977E-2"/>
          <c:y val="0.59475776560139049"/>
          <c:w val="0.25334366783320372"/>
          <c:h val="0.315907919063124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Sheet1!$B$1</c:f>
              <c:strCache>
                <c:ptCount val="1"/>
                <c:pt idx="0">
                  <c:v>Chỉ số già hóa của Việt Nam giai đoạn 2009 - 2021</c:v>
                </c:pt>
              </c:strCache>
            </c:strRef>
          </c:tx>
          <c:spPr>
            <a:ln w="41275" cap="rnd">
              <a:solidFill>
                <a:srgbClr val="C00000"/>
              </a:solidFill>
              <a:round/>
              <a:headEnd type="oval"/>
              <a:tailEnd type="oval"/>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2009</c:v>
                </c:pt>
                <c:pt idx="1">
                  <c:v>2014</c:v>
                </c:pt>
                <c:pt idx="2">
                  <c:v>2015</c:v>
                </c:pt>
                <c:pt idx="3">
                  <c:v>2016</c:v>
                </c:pt>
                <c:pt idx="4">
                  <c:v>2017</c:v>
                </c:pt>
                <c:pt idx="5">
                  <c:v>2018</c:v>
                </c:pt>
                <c:pt idx="6">
                  <c:v>2019</c:v>
                </c:pt>
                <c:pt idx="7">
                  <c:v>2020</c:v>
                </c:pt>
                <c:pt idx="8">
                  <c:v>2021</c:v>
                </c:pt>
              </c:numCache>
            </c:numRef>
          </c:cat>
          <c:val>
            <c:numRef>
              <c:f>Sheet1!$B$2:$B$10</c:f>
              <c:numCache>
                <c:formatCode>General</c:formatCode>
                <c:ptCount val="9"/>
                <c:pt idx="0">
                  <c:v>35.5</c:v>
                </c:pt>
                <c:pt idx="1">
                  <c:v>43.3</c:v>
                </c:pt>
                <c:pt idx="2">
                  <c:v>47.1</c:v>
                </c:pt>
                <c:pt idx="3">
                  <c:v>50.1</c:v>
                </c:pt>
                <c:pt idx="4">
                  <c:v>53.4</c:v>
                </c:pt>
                <c:pt idx="5">
                  <c:v>56.9</c:v>
                </c:pt>
                <c:pt idx="6">
                  <c:v>48.8</c:v>
                </c:pt>
                <c:pt idx="7">
                  <c:v>51</c:v>
                </c:pt>
                <c:pt idx="8">
                  <c:v>53.1</c:v>
                </c:pt>
              </c:numCache>
            </c:numRef>
          </c:val>
          <c:smooth val="0"/>
          <c:extLst>
            <c:ext xmlns:c16="http://schemas.microsoft.com/office/drawing/2014/chart" uri="{C3380CC4-5D6E-409C-BE32-E72D297353CC}">
              <c16:uniqueId val="{00000000-6BC9-468A-8A1F-6933C3729712}"/>
            </c:ext>
          </c:extLst>
        </c:ser>
        <c:dLbls>
          <c:showLegendKey val="0"/>
          <c:showVal val="0"/>
          <c:showCatName val="0"/>
          <c:showSerName val="0"/>
          <c:showPercent val="0"/>
          <c:showBubbleSize val="0"/>
        </c:dLbls>
        <c:smooth val="0"/>
        <c:axId val="506354816"/>
        <c:axId val="506361056"/>
      </c:lineChart>
      <c:catAx>
        <c:axId val="50635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06361056"/>
        <c:crosses val="autoZero"/>
        <c:auto val="1"/>
        <c:lblAlgn val="ctr"/>
        <c:lblOffset val="100"/>
        <c:noMultiLvlLbl val="0"/>
      </c:catAx>
      <c:valAx>
        <c:axId val="50636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06354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5657" cy="498215"/>
          </a:xfrm>
          <a:prstGeom prst="rect">
            <a:avLst/>
          </a:prstGeom>
        </p:spPr>
        <p:txBody>
          <a:bodyPr vert="horz" lIns="91300" tIns="45649" rIns="91300" bIns="45649" rtlCol="0"/>
          <a:lstStyle>
            <a:lvl1pPr algn="l">
              <a:defRPr sz="1200"/>
            </a:lvl1pPr>
          </a:lstStyle>
          <a:p>
            <a:pPr>
              <a:defRPr/>
            </a:pPr>
            <a:endParaRPr lang="en-GB"/>
          </a:p>
        </p:txBody>
      </p:sp>
      <p:sp>
        <p:nvSpPr>
          <p:cNvPr id="3" name="Date Placeholder 2"/>
          <p:cNvSpPr>
            <a:spLocks noGrp="1"/>
          </p:cNvSpPr>
          <p:nvPr>
            <p:ph type="dt" sz="quarter" idx="1"/>
          </p:nvPr>
        </p:nvSpPr>
        <p:spPr>
          <a:xfrm>
            <a:off x="3850446" y="3"/>
            <a:ext cx="2945657" cy="498215"/>
          </a:xfrm>
          <a:prstGeom prst="rect">
            <a:avLst/>
          </a:prstGeom>
        </p:spPr>
        <p:txBody>
          <a:bodyPr vert="horz" lIns="91300" tIns="45649" rIns="91300" bIns="45649" rtlCol="0"/>
          <a:lstStyle>
            <a:lvl1pPr algn="r">
              <a:defRPr sz="1200"/>
            </a:lvl1pPr>
          </a:lstStyle>
          <a:p>
            <a:pPr>
              <a:defRPr/>
            </a:pPr>
            <a:fld id="{510516C3-7AD4-4DF9-B41E-4FEFD1814687}" type="datetimeFigureOut">
              <a:rPr lang="en-GB"/>
              <a:pPr>
                <a:defRPr/>
              </a:pPr>
              <a:t>17/03/2023</a:t>
            </a:fld>
            <a:endParaRPr lang="en-GB"/>
          </a:p>
        </p:txBody>
      </p:sp>
      <p:sp>
        <p:nvSpPr>
          <p:cNvPr id="4" name="Footer Placeholder 3"/>
          <p:cNvSpPr>
            <a:spLocks noGrp="1"/>
          </p:cNvSpPr>
          <p:nvPr>
            <p:ph type="ftr" sz="quarter" idx="2"/>
          </p:nvPr>
        </p:nvSpPr>
        <p:spPr>
          <a:xfrm>
            <a:off x="5" y="9431604"/>
            <a:ext cx="2945657" cy="498214"/>
          </a:xfrm>
          <a:prstGeom prst="rect">
            <a:avLst/>
          </a:prstGeom>
        </p:spPr>
        <p:txBody>
          <a:bodyPr vert="horz" lIns="91300" tIns="45649" rIns="91300" bIns="45649" rtlCol="0" anchor="b"/>
          <a:lstStyle>
            <a:lvl1pPr algn="l">
              <a:defRPr sz="1200"/>
            </a:lvl1pPr>
          </a:lstStyle>
          <a:p>
            <a:pPr>
              <a:defRPr/>
            </a:pPr>
            <a:endParaRPr lang="en-GB"/>
          </a:p>
        </p:txBody>
      </p:sp>
      <p:sp>
        <p:nvSpPr>
          <p:cNvPr id="6" name="Slide Number Placeholder 5"/>
          <p:cNvSpPr>
            <a:spLocks noGrp="1"/>
          </p:cNvSpPr>
          <p:nvPr>
            <p:ph type="sldNum" sz="quarter" idx="3"/>
          </p:nvPr>
        </p:nvSpPr>
        <p:spPr>
          <a:xfrm>
            <a:off x="3850446" y="9431604"/>
            <a:ext cx="2945657" cy="498214"/>
          </a:xfrm>
          <a:prstGeom prst="rect">
            <a:avLst/>
          </a:prstGeom>
        </p:spPr>
        <p:txBody>
          <a:bodyPr vert="horz" lIns="91300" tIns="45649" rIns="91300" bIns="45649" rtlCol="0" anchor="b"/>
          <a:lstStyle>
            <a:lvl1pPr algn="r">
              <a:defRPr sz="1200"/>
            </a:lvl1pPr>
          </a:lstStyle>
          <a:p>
            <a:pPr>
              <a:defRPr/>
            </a:pPr>
            <a:fld id="{7341DDF6-B3E7-4D3B-9EF2-28DE75985983}" type="slidenum">
              <a:rPr lang="en-GB"/>
              <a:pPr>
                <a:defRPr/>
              </a:pPr>
              <a:t>‹#›</a:t>
            </a:fld>
            <a:endParaRPr lang="en-GB"/>
          </a:p>
        </p:txBody>
      </p:sp>
    </p:spTree>
    <p:extLst>
      <p:ext uri="{BB962C8B-B14F-4D97-AF65-F5344CB8AC3E}">
        <p14:creationId xmlns:p14="http://schemas.microsoft.com/office/powerpoint/2010/main" val="2944184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5657" cy="498215"/>
          </a:xfrm>
          <a:prstGeom prst="rect">
            <a:avLst/>
          </a:prstGeom>
        </p:spPr>
        <p:txBody>
          <a:bodyPr vert="horz" lIns="91300" tIns="45649" rIns="91300" bIns="45649" rtlCol="0"/>
          <a:lstStyle>
            <a:lvl1pPr algn="l">
              <a:defRPr sz="1200"/>
            </a:lvl1pPr>
          </a:lstStyle>
          <a:p>
            <a:endParaRPr lang="vi-VN"/>
          </a:p>
        </p:txBody>
      </p:sp>
      <p:sp>
        <p:nvSpPr>
          <p:cNvPr id="3" name="Date Placeholder 2"/>
          <p:cNvSpPr>
            <a:spLocks noGrp="1"/>
          </p:cNvSpPr>
          <p:nvPr>
            <p:ph type="dt" idx="1"/>
          </p:nvPr>
        </p:nvSpPr>
        <p:spPr>
          <a:xfrm>
            <a:off x="3850446" y="3"/>
            <a:ext cx="2945657" cy="498215"/>
          </a:xfrm>
          <a:prstGeom prst="rect">
            <a:avLst/>
          </a:prstGeom>
        </p:spPr>
        <p:txBody>
          <a:bodyPr vert="horz" lIns="91300" tIns="45649" rIns="91300" bIns="45649" rtlCol="0"/>
          <a:lstStyle>
            <a:lvl1pPr algn="r">
              <a:defRPr sz="1200"/>
            </a:lvl1pPr>
          </a:lstStyle>
          <a:p>
            <a:fld id="{57E47803-AE3B-4262-BA4E-663826449D54}" type="datetimeFigureOut">
              <a:rPr lang="vi-VN" smtClean="0"/>
              <a:t>17/03/2023</a:t>
            </a:fld>
            <a:endParaRPr lang="vi-VN"/>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300" tIns="45649" rIns="91300" bIns="45649" rtlCol="0" anchor="ctr"/>
          <a:lstStyle/>
          <a:p>
            <a:endParaRPr lang="vi-VN"/>
          </a:p>
        </p:txBody>
      </p:sp>
      <p:sp>
        <p:nvSpPr>
          <p:cNvPr id="5" name="Notes Placeholder 4"/>
          <p:cNvSpPr>
            <a:spLocks noGrp="1"/>
          </p:cNvSpPr>
          <p:nvPr>
            <p:ph type="body" sz="quarter" idx="3"/>
          </p:nvPr>
        </p:nvSpPr>
        <p:spPr>
          <a:xfrm>
            <a:off x="679768" y="4778730"/>
            <a:ext cx="5438140" cy="3909864"/>
          </a:xfrm>
          <a:prstGeom prst="rect">
            <a:avLst/>
          </a:prstGeom>
        </p:spPr>
        <p:txBody>
          <a:bodyPr vert="horz" lIns="91300" tIns="45649" rIns="91300" bIns="456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5" y="9431604"/>
            <a:ext cx="2945657" cy="498214"/>
          </a:xfrm>
          <a:prstGeom prst="rect">
            <a:avLst/>
          </a:prstGeom>
        </p:spPr>
        <p:txBody>
          <a:bodyPr vert="horz" lIns="91300" tIns="45649" rIns="91300" bIns="45649" rtlCol="0" anchor="b"/>
          <a:lstStyle>
            <a:lvl1pPr algn="l">
              <a:defRPr sz="1200"/>
            </a:lvl1pPr>
          </a:lstStyle>
          <a:p>
            <a:endParaRPr lang="vi-VN"/>
          </a:p>
        </p:txBody>
      </p:sp>
      <p:sp>
        <p:nvSpPr>
          <p:cNvPr id="7" name="Slide Number Placeholder 6"/>
          <p:cNvSpPr>
            <a:spLocks noGrp="1"/>
          </p:cNvSpPr>
          <p:nvPr>
            <p:ph type="sldNum" sz="quarter" idx="5"/>
          </p:nvPr>
        </p:nvSpPr>
        <p:spPr>
          <a:xfrm>
            <a:off x="3850446" y="9431604"/>
            <a:ext cx="2945657" cy="498214"/>
          </a:xfrm>
          <a:prstGeom prst="rect">
            <a:avLst/>
          </a:prstGeom>
        </p:spPr>
        <p:txBody>
          <a:bodyPr vert="horz" lIns="91300" tIns="45649" rIns="91300" bIns="45649" rtlCol="0" anchor="b"/>
          <a:lstStyle>
            <a:lvl1pPr algn="r">
              <a:defRPr sz="1200"/>
            </a:lvl1pPr>
          </a:lstStyle>
          <a:p>
            <a:fld id="{56170F02-35A2-47CA-B0E0-8231E7F6054B}" type="slidenum">
              <a:rPr lang="vi-VN" smtClean="0"/>
              <a:t>‹#›</a:t>
            </a:fld>
            <a:endParaRPr lang="vi-VN"/>
          </a:p>
        </p:txBody>
      </p:sp>
    </p:spTree>
    <p:extLst>
      <p:ext uri="{BB962C8B-B14F-4D97-AF65-F5344CB8AC3E}">
        <p14:creationId xmlns:p14="http://schemas.microsoft.com/office/powerpoint/2010/main" val="2750976317"/>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518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5EA2D2-4F1C-41E3-A838-457F061CF8E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341328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FA83AB-6052-4D19-A017-5F999E8911A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405476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3484C-3C52-43A4-A59D-3ED54BE9646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313463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lvl1pPr>
              <a:defRPr/>
            </a:lvl1pPr>
          </a:lstStyle>
          <a:p>
            <a:pPr>
              <a:defRPr/>
            </a:pPr>
            <a:fld id="{2AC6F089-93A0-4CCC-8DE3-C8AFA67E3898}" type="datetime1">
              <a:rPr lang="en-US" smtClean="0">
                <a:solidFill>
                  <a:prstClr val="black">
                    <a:tint val="75000"/>
                  </a:prstClr>
                </a:solidFill>
              </a:rPr>
              <a:t>3/17/2023</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54D2BB-2291-47FF-A018-A8C1C6A94561}" type="slidenum">
              <a:rPr lang="et-EE" altLang="en-US"/>
              <a:pPr>
                <a:defRPr/>
              </a:pPr>
              <a:t>‹#›</a:t>
            </a:fld>
            <a:endParaRPr lang="et-EE" altLang="en-US"/>
          </a:p>
        </p:txBody>
      </p:sp>
    </p:spTree>
    <p:extLst>
      <p:ext uri="{BB962C8B-B14F-4D97-AF65-F5344CB8AC3E}">
        <p14:creationId xmlns:p14="http://schemas.microsoft.com/office/powerpoint/2010/main" val="411072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7883ED7-9CD3-4BE1-84F4-43AF8EC37579}" type="datetime1">
              <a:rPr lang="en-US" smtClean="0">
                <a:latin typeface="Calibri" panose="020F0502020204030204"/>
                <a:cs typeface="+mn-cs"/>
              </a:rPr>
              <a:t>3/17/2023</a:t>
            </a:fld>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425344" y="4803998"/>
            <a:ext cx="984019"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defTabSz="685800" eaLnBrk="1" fontAlgn="auto" hangingPunct="1">
              <a:spcBef>
                <a:spcPts val="0"/>
              </a:spcBef>
              <a:spcAft>
                <a:spcPts val="0"/>
              </a:spcAft>
            </a:pPr>
            <a:fld id="{D76D81F1-6960-4D81-AAC5-017DFC59B2A8}"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335814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AF37E9C8-AFBE-45DA-A56D-F1A3C73F2906}" type="datetime1">
              <a:rPr lang="en-US" smtClean="0">
                <a:latin typeface="Calibri" panose="020F0502020204030204"/>
                <a:cs typeface="+mn-cs"/>
              </a:rPr>
              <a:t>3/17/2023</a:t>
            </a:fld>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sp>
        <p:nvSpPr>
          <p:cNvPr id="6" name="Slide Number Placeholder 5"/>
          <p:cNvSpPr>
            <a:spLocks noGrp="1"/>
          </p:cNvSpPr>
          <p:nvPr>
            <p:ph type="sldNum" sz="quarter" idx="12"/>
          </p:nvPr>
        </p:nvSpPr>
        <p:spPr>
          <a:xfrm>
            <a:off x="7425344" y="4803998"/>
            <a:ext cx="984019"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defTabSz="685800" eaLnBrk="1" fontAlgn="auto" hangingPunct="1">
              <a:spcBef>
                <a:spcPts val="0"/>
              </a:spcBef>
              <a:spcAft>
                <a:spcPts val="0"/>
              </a:spcAft>
            </a:pPr>
            <a:fld id="{D76D81F1-6960-4D81-AAC5-017DFC59B2A8}"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2851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15070E8E-232B-49FE-B0CB-BE717934D163}" type="datetime1">
              <a:rPr lang="en-US" smtClean="0">
                <a:latin typeface="Calibri" panose="020F0502020204030204"/>
                <a:cs typeface="+mn-cs"/>
              </a:rPr>
              <a:t>3/17/2023</a:t>
            </a:fld>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425344" y="4803998"/>
            <a:ext cx="984019"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defTabSz="685800" eaLnBrk="1" fontAlgn="auto" hangingPunct="1">
              <a:spcBef>
                <a:spcPts val="0"/>
              </a:spcBef>
              <a:spcAft>
                <a:spcPts val="0"/>
              </a:spcAft>
            </a:pPr>
            <a:fld id="{D76D81F1-6960-4D81-AAC5-017DFC59B2A8}"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60899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5345B4C7-6BD6-4B4D-AF48-C916EDD5F5D5}" type="datetime1">
              <a:rPr lang="en-US" smtClean="0">
                <a:latin typeface="Calibri" panose="020F0502020204030204"/>
                <a:cs typeface="+mn-cs"/>
              </a:rPr>
              <a:t>3/17/2023</a:t>
            </a:fld>
            <a:endParaRPr lang="en-US">
              <a:latin typeface="Calibri" panose="020F0502020204030204"/>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sp>
        <p:nvSpPr>
          <p:cNvPr id="9" name="Slide Number Placeholder 5"/>
          <p:cNvSpPr>
            <a:spLocks noGrp="1"/>
          </p:cNvSpPr>
          <p:nvPr>
            <p:ph type="sldNum" sz="quarter" idx="12"/>
          </p:nvPr>
        </p:nvSpPr>
        <p:spPr>
          <a:xfrm>
            <a:off x="7425344" y="4803998"/>
            <a:ext cx="984019"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defTabSz="685800" eaLnBrk="1" fontAlgn="auto" hangingPunct="1">
              <a:spcBef>
                <a:spcPts val="0"/>
              </a:spcBef>
              <a:spcAft>
                <a:spcPts val="0"/>
              </a:spcAft>
            </a:pPr>
            <a:fld id="{D76D81F1-6960-4D81-AAC5-017DFC59B2A8}"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1837257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2F92CE2F-F553-4B14-AD9F-95500B6CA372}" type="datetime1">
              <a:rPr lang="en-US" smtClean="0">
                <a:latin typeface="Calibri" panose="020F0502020204030204"/>
                <a:cs typeface="+mn-cs"/>
              </a:rPr>
              <a:t>3/17/2023</a:t>
            </a:fld>
            <a:endParaRPr lang="en-US">
              <a:latin typeface="Calibri" panose="020F0502020204030204"/>
              <a:cs typeface="+mn-cs"/>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sp>
        <p:nvSpPr>
          <p:cNvPr id="11" name="Slide Number Placeholder 5"/>
          <p:cNvSpPr>
            <a:spLocks noGrp="1"/>
          </p:cNvSpPr>
          <p:nvPr>
            <p:ph type="sldNum" sz="quarter" idx="12"/>
          </p:nvPr>
        </p:nvSpPr>
        <p:spPr>
          <a:xfrm>
            <a:off x="7425344" y="4803998"/>
            <a:ext cx="984019"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defTabSz="685800" eaLnBrk="1" fontAlgn="auto" hangingPunct="1">
              <a:spcBef>
                <a:spcPts val="0"/>
              </a:spcBef>
              <a:spcAft>
                <a:spcPts val="0"/>
              </a:spcAft>
            </a:pPr>
            <a:fld id="{D76D81F1-6960-4D81-AAC5-017DFC59B2A8}"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2150380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5F24F228-CFA6-47E4-BC94-64EE717006F5}" type="datetime1">
              <a:rPr lang="en-US" smtClean="0">
                <a:latin typeface="Calibri" panose="020F0502020204030204"/>
                <a:cs typeface="+mn-cs"/>
              </a:rPr>
              <a:t>3/17/2023</a:t>
            </a:fld>
            <a:endParaRPr lang="en-US">
              <a:latin typeface="Calibri" panose="020F0502020204030204"/>
              <a:cs typeface="+mn-cs"/>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sp>
        <p:nvSpPr>
          <p:cNvPr id="6" name="Slide Number Placeholder 5"/>
          <p:cNvSpPr>
            <a:spLocks noGrp="1"/>
          </p:cNvSpPr>
          <p:nvPr>
            <p:ph type="sldNum" sz="quarter" idx="12"/>
          </p:nvPr>
        </p:nvSpPr>
        <p:spPr>
          <a:xfrm>
            <a:off x="7425344" y="4803998"/>
            <a:ext cx="984019"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defTabSz="685800" eaLnBrk="1" fontAlgn="auto" hangingPunct="1">
              <a:spcBef>
                <a:spcPts val="0"/>
              </a:spcBef>
              <a:spcAft>
                <a:spcPts val="0"/>
              </a:spcAft>
            </a:pPr>
            <a:fld id="{D76D81F1-6960-4D81-AAC5-017DFC59B2A8}"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314009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3E6E69-1473-4AE4-84DB-EE3DAD3FD1E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614864" y="4803998"/>
            <a:ext cx="2133600" cy="273844"/>
          </a:xfrm>
        </p:spPr>
        <p:txBody>
          <a:bodyPr/>
          <a:lstStyle>
            <a:lvl1pPr>
              <a:defRPr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
        <p:nvSpPr>
          <p:cNvPr id="7" name="Snip Single Corner Rectangle 2"/>
          <p:cNvSpPr/>
          <p:nvPr userDrawn="1"/>
        </p:nvSpPr>
        <p:spPr>
          <a:xfrm>
            <a:off x="-11760" y="-20538"/>
            <a:ext cx="9156498" cy="4803998"/>
          </a:xfrm>
          <a:custGeom>
            <a:avLst/>
            <a:gdLst>
              <a:gd name="connsiteX0" fmla="*/ 0 w 9155761"/>
              <a:gd name="connsiteY0" fmla="*/ 0 h 5769259"/>
              <a:gd name="connsiteX1" fmla="*/ 6271132 w 9155761"/>
              <a:gd name="connsiteY1" fmla="*/ 0 h 5769259"/>
              <a:gd name="connsiteX2" fmla="*/ 9155761 w 9155761"/>
              <a:gd name="connsiteY2" fmla="*/ 2884630 h 5769259"/>
              <a:gd name="connsiteX3" fmla="*/ 9155761 w 9155761"/>
              <a:gd name="connsiteY3" fmla="*/ 5769259 h 5769259"/>
              <a:gd name="connsiteX4" fmla="*/ 0 w 9155761"/>
              <a:gd name="connsiteY4" fmla="*/ 5769259 h 5769259"/>
              <a:gd name="connsiteX5" fmla="*/ 0 w 9155761"/>
              <a:gd name="connsiteY5" fmla="*/ 0 h 5769259"/>
              <a:gd name="connsiteX0" fmla="*/ 0 w 9155761"/>
              <a:gd name="connsiteY0" fmla="*/ 0 h 5769259"/>
              <a:gd name="connsiteX1" fmla="*/ 6271132 w 9155761"/>
              <a:gd name="connsiteY1" fmla="*/ 0 h 5769259"/>
              <a:gd name="connsiteX2" fmla="*/ 9147448 w 9155761"/>
              <a:gd name="connsiteY2" fmla="*/ 814761 h 5769259"/>
              <a:gd name="connsiteX3" fmla="*/ 9155761 w 9155761"/>
              <a:gd name="connsiteY3" fmla="*/ 5769259 h 5769259"/>
              <a:gd name="connsiteX4" fmla="*/ 0 w 9155761"/>
              <a:gd name="connsiteY4" fmla="*/ 5769259 h 5769259"/>
              <a:gd name="connsiteX5" fmla="*/ 0 w 9155761"/>
              <a:gd name="connsiteY5" fmla="*/ 0 h 5769259"/>
              <a:gd name="connsiteX0" fmla="*/ 0 w 9164074"/>
              <a:gd name="connsiteY0" fmla="*/ 0 h 5769259"/>
              <a:gd name="connsiteX1" fmla="*/ 6271132 w 9164074"/>
              <a:gd name="connsiteY1" fmla="*/ 0 h 5769259"/>
              <a:gd name="connsiteX2" fmla="*/ 9164074 w 9164074"/>
              <a:gd name="connsiteY2" fmla="*/ 823074 h 5769259"/>
              <a:gd name="connsiteX3" fmla="*/ 9155761 w 9164074"/>
              <a:gd name="connsiteY3" fmla="*/ 5769259 h 5769259"/>
              <a:gd name="connsiteX4" fmla="*/ 0 w 9164074"/>
              <a:gd name="connsiteY4" fmla="*/ 5769259 h 5769259"/>
              <a:gd name="connsiteX5" fmla="*/ 0 w 9164074"/>
              <a:gd name="connsiteY5" fmla="*/ 0 h 5769259"/>
              <a:gd name="connsiteX0" fmla="*/ 0 w 9164074"/>
              <a:gd name="connsiteY0" fmla="*/ 8313 h 5777572"/>
              <a:gd name="connsiteX1" fmla="*/ 5714179 w 9164074"/>
              <a:gd name="connsiteY1" fmla="*/ 0 h 5777572"/>
              <a:gd name="connsiteX2" fmla="*/ 9164074 w 9164074"/>
              <a:gd name="connsiteY2" fmla="*/ 831387 h 5777572"/>
              <a:gd name="connsiteX3" fmla="*/ 9155761 w 9164074"/>
              <a:gd name="connsiteY3" fmla="*/ 5777572 h 5777572"/>
              <a:gd name="connsiteX4" fmla="*/ 0 w 9164074"/>
              <a:gd name="connsiteY4" fmla="*/ 5777572 h 5777572"/>
              <a:gd name="connsiteX5" fmla="*/ 0 w 9164074"/>
              <a:gd name="connsiteY5" fmla="*/ 8313 h 5777572"/>
              <a:gd name="connsiteX0" fmla="*/ 0 w 9164074"/>
              <a:gd name="connsiteY0" fmla="*/ 8313 h 5777572"/>
              <a:gd name="connsiteX1" fmla="*/ 5714179 w 9164074"/>
              <a:gd name="connsiteY1" fmla="*/ 0 h 5777572"/>
              <a:gd name="connsiteX2" fmla="*/ 9164074 w 9164074"/>
              <a:gd name="connsiteY2" fmla="*/ 27054 h 5777572"/>
              <a:gd name="connsiteX3" fmla="*/ 9155761 w 9164074"/>
              <a:gd name="connsiteY3" fmla="*/ 5777572 h 5777572"/>
              <a:gd name="connsiteX4" fmla="*/ 0 w 9164074"/>
              <a:gd name="connsiteY4" fmla="*/ 5777572 h 5777572"/>
              <a:gd name="connsiteX5" fmla="*/ 0 w 9164074"/>
              <a:gd name="connsiteY5" fmla="*/ 8313 h 5777572"/>
              <a:gd name="connsiteX0" fmla="*/ 0 w 9172540"/>
              <a:gd name="connsiteY0" fmla="*/ 8313 h 5777572"/>
              <a:gd name="connsiteX1" fmla="*/ 5714179 w 9172540"/>
              <a:gd name="connsiteY1" fmla="*/ 0 h 5777572"/>
              <a:gd name="connsiteX2" fmla="*/ 9172540 w 9172540"/>
              <a:gd name="connsiteY2" fmla="*/ 10121 h 5777572"/>
              <a:gd name="connsiteX3" fmla="*/ 9155761 w 9172540"/>
              <a:gd name="connsiteY3" fmla="*/ 5777572 h 5777572"/>
              <a:gd name="connsiteX4" fmla="*/ 0 w 9172540"/>
              <a:gd name="connsiteY4" fmla="*/ 5777572 h 5777572"/>
              <a:gd name="connsiteX5" fmla="*/ 0 w 9172540"/>
              <a:gd name="connsiteY5" fmla="*/ 8313 h 5777572"/>
              <a:gd name="connsiteX0" fmla="*/ 0 w 9156498"/>
              <a:gd name="connsiteY0" fmla="*/ 19190 h 5788449"/>
              <a:gd name="connsiteX1" fmla="*/ 5714179 w 9156498"/>
              <a:gd name="connsiteY1" fmla="*/ 10877 h 5788449"/>
              <a:gd name="connsiteX2" fmla="*/ 9156498 w 9156498"/>
              <a:gd name="connsiteY2" fmla="*/ 0 h 5788449"/>
              <a:gd name="connsiteX3" fmla="*/ 9155761 w 9156498"/>
              <a:gd name="connsiteY3" fmla="*/ 5788449 h 5788449"/>
              <a:gd name="connsiteX4" fmla="*/ 0 w 9156498"/>
              <a:gd name="connsiteY4" fmla="*/ 5788449 h 5788449"/>
              <a:gd name="connsiteX5" fmla="*/ 0 w 9156498"/>
              <a:gd name="connsiteY5" fmla="*/ 19190 h 578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6498" h="5788449">
                <a:moveTo>
                  <a:pt x="0" y="19190"/>
                </a:moveTo>
                <a:lnTo>
                  <a:pt x="5714179" y="10877"/>
                </a:lnTo>
                <a:lnTo>
                  <a:pt x="9156498" y="0"/>
                </a:lnTo>
                <a:cubicBezTo>
                  <a:pt x="9156252" y="1929483"/>
                  <a:pt x="9156007" y="3858966"/>
                  <a:pt x="9155761" y="5788449"/>
                </a:cubicBezTo>
                <a:lnTo>
                  <a:pt x="0" y="5788449"/>
                </a:lnTo>
                <a:lnTo>
                  <a:pt x="0" y="19190"/>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094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94F67D57-324C-45BB-8DDF-F1421A71498B}" type="datetime1">
              <a:rPr lang="en-US" smtClean="0">
                <a:latin typeface="Calibri" panose="020F0502020204030204"/>
                <a:cs typeface="+mn-cs"/>
              </a:rPr>
              <a:t>3/17/2023</a:t>
            </a:fld>
            <a:endParaRPr lang="en-US">
              <a:latin typeface="Calibri" panose="020F0502020204030204"/>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defTabSz="685800" eaLnBrk="1" fontAlgn="auto" hangingPunct="1">
              <a:spcBef>
                <a:spcPts val="0"/>
              </a:spcBef>
              <a:spcAft>
                <a:spcPts val="0"/>
              </a:spcAft>
            </a:pPr>
            <a:endParaRPr lang="en-US">
              <a:latin typeface="Calibri" panose="020F0502020204030204"/>
              <a:cs typeface="+mn-cs"/>
            </a:endParaRPr>
          </a:p>
        </p:txBody>
      </p:sp>
      <p:sp>
        <p:nvSpPr>
          <p:cNvPr id="10" name="Slide Number Placeholder 5"/>
          <p:cNvSpPr>
            <a:spLocks noGrp="1"/>
          </p:cNvSpPr>
          <p:nvPr>
            <p:ph type="sldNum" sz="quarter" idx="12"/>
          </p:nvPr>
        </p:nvSpPr>
        <p:spPr>
          <a:xfrm>
            <a:off x="7425344" y="4803998"/>
            <a:ext cx="984019"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defTabSz="685800" eaLnBrk="1" fontAlgn="auto" hangingPunct="1">
              <a:spcBef>
                <a:spcPts val="0"/>
              </a:spcBef>
              <a:spcAft>
                <a:spcPts val="0"/>
              </a:spcAft>
            </a:pPr>
            <a:fld id="{D76D81F1-6960-4D81-AAC5-017DFC59B2A8}"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4104849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pPr defTabSz="685800" eaLnBrk="1" fontAlgn="auto" hangingPunct="1">
              <a:spcBef>
                <a:spcPts val="0"/>
              </a:spcBef>
              <a:spcAft>
                <a:spcPts val="0"/>
              </a:spcAft>
            </a:pPr>
            <a:fld id="{916920B4-CCF9-4DDA-AAAF-040CF1215F54}" type="datetime1">
              <a:rPr lang="en-US" smtClean="0">
                <a:latin typeface="Calibri" panose="020F0502020204030204"/>
                <a:cs typeface="+mn-cs"/>
              </a:rPr>
              <a:t>3/17/2023</a:t>
            </a:fld>
            <a:endParaRPr lang="en-US">
              <a:latin typeface="Calibri" panose="020F0502020204030204"/>
              <a:cs typeface="+mn-cs"/>
            </a:endParaRPr>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pPr defTabSz="685800" eaLnBrk="1" fontAlgn="auto" hangingPunct="1">
              <a:spcBef>
                <a:spcPts val="0"/>
              </a:spcBef>
              <a:spcAft>
                <a:spcPts val="0"/>
              </a:spcAft>
            </a:pPr>
            <a:endParaRPr lang="en-US">
              <a:solidFill>
                <a:srgbClr val="637052"/>
              </a:solidFill>
              <a:latin typeface="Calibri" panose="020F0502020204030204"/>
              <a:cs typeface="+mn-cs"/>
            </a:endParaRPr>
          </a:p>
        </p:txBody>
      </p:sp>
      <p:sp>
        <p:nvSpPr>
          <p:cNvPr id="7" name="Slide Number Placeholder 6"/>
          <p:cNvSpPr>
            <a:spLocks noGrp="1"/>
          </p:cNvSpPr>
          <p:nvPr>
            <p:ph type="sldNum" sz="quarter" idx="12"/>
          </p:nvPr>
        </p:nvSpPr>
        <p:spPr>
          <a:xfrm>
            <a:off x="7425344" y="4844839"/>
            <a:ext cx="984019" cy="273844"/>
          </a:xfrm>
          <a:prstGeom prst="rect">
            <a:avLst/>
          </a:prstGeom>
        </p:spPr>
        <p:txBody>
          <a:bodyPr/>
          <a:lstStyle>
            <a:lvl1pPr>
              <a:defRPr>
                <a:solidFill>
                  <a:schemeClr val="tx2"/>
                </a:solidFill>
              </a:defRPr>
            </a:lvl1pPr>
          </a:lstStyle>
          <a:p>
            <a:pPr defTabSz="685800" eaLnBrk="1" fontAlgn="auto" hangingPunct="1">
              <a:spcBef>
                <a:spcPts val="0"/>
              </a:spcBef>
              <a:spcAft>
                <a:spcPts val="0"/>
              </a:spcAft>
            </a:pPr>
            <a:fld id="{D76D81F1-6960-4D81-AAC5-017DFC59B2A8}" type="slidenum">
              <a:rPr lang="en-US" smtClean="0">
                <a:solidFill>
                  <a:srgbClr val="637052"/>
                </a:solidFill>
                <a:latin typeface="Calibri" panose="020F0502020204030204"/>
                <a:cs typeface="+mn-cs"/>
              </a:rPr>
              <a:pPr defTabSz="685800" eaLnBrk="1" fontAlgn="auto" hangingPunct="1">
                <a:spcBef>
                  <a:spcPts val="0"/>
                </a:spcBef>
                <a:spcAft>
                  <a:spcPts val="0"/>
                </a:spcAft>
              </a:pPr>
              <a:t>‹#›</a:t>
            </a:fld>
            <a:endParaRPr lang="en-US">
              <a:solidFill>
                <a:srgbClr val="637052"/>
              </a:solidFill>
              <a:latin typeface="Calibri" panose="020F0502020204030204"/>
              <a:cs typeface="+mn-cs"/>
            </a:endParaRPr>
          </a:p>
        </p:txBody>
      </p:sp>
    </p:spTree>
    <p:extLst>
      <p:ext uri="{BB962C8B-B14F-4D97-AF65-F5344CB8AC3E}">
        <p14:creationId xmlns:p14="http://schemas.microsoft.com/office/powerpoint/2010/main" val="249540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10C5610B-ABAA-4527-AE1C-E072A3475179}" type="datetime1">
              <a:rPr lang="en-US" smtClean="0">
                <a:latin typeface="Calibri" panose="020F0502020204030204"/>
                <a:cs typeface="+mn-cs"/>
              </a:rPr>
              <a:t>3/17/2023</a:t>
            </a:fld>
            <a:endParaRPr lang="en-US">
              <a:latin typeface="Calibri" panose="020F0502020204030204"/>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sp>
        <p:nvSpPr>
          <p:cNvPr id="7" name="Slide Number Placeholder 6"/>
          <p:cNvSpPr>
            <a:spLocks noGrp="1"/>
          </p:cNvSpPr>
          <p:nvPr>
            <p:ph type="sldNum" sz="quarter" idx="12"/>
          </p:nvPr>
        </p:nvSpPr>
        <p:spPr>
          <a:xfrm>
            <a:off x="7425344" y="4844839"/>
            <a:ext cx="984019" cy="273844"/>
          </a:xfrm>
          <a:prstGeom prst="rect">
            <a:avLst/>
          </a:prstGeom>
        </p:spPr>
        <p:txBody>
          <a:bodyPr/>
          <a:lstStyle/>
          <a:p>
            <a:pPr defTabSz="685800" eaLnBrk="1" fontAlgn="auto" hangingPunct="1">
              <a:spcBef>
                <a:spcPts val="0"/>
              </a:spcBef>
              <a:spcAft>
                <a:spcPts val="0"/>
              </a:spcAft>
            </a:pPr>
            <a:fld id="{D76D81F1-6960-4D81-AAC5-017DFC59B2A8}" type="slidenum">
              <a:rPr lang="en-US" smtClean="0">
                <a:latin typeface="Calibri" panose="020F0502020204030204"/>
                <a:cs typeface="+mn-cs"/>
              </a:rPr>
              <a:pPr defTabSz="685800" eaLnBrk="1" fontAlgn="auto" hangingPunct="1">
                <a:spcBef>
                  <a:spcPts val="0"/>
                </a:spcBef>
                <a:spcAft>
                  <a:spcPts val="0"/>
                </a:spcAft>
              </a:pPr>
              <a:t>‹#›</a:t>
            </a:fld>
            <a:endParaRPr lang="en-US">
              <a:latin typeface="Calibri" panose="020F0502020204030204"/>
              <a:cs typeface="+mn-cs"/>
            </a:endParaRPr>
          </a:p>
        </p:txBody>
      </p:sp>
    </p:spTree>
    <p:extLst>
      <p:ext uri="{BB962C8B-B14F-4D97-AF65-F5344CB8AC3E}">
        <p14:creationId xmlns:p14="http://schemas.microsoft.com/office/powerpoint/2010/main" val="2683331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E5E06469-F826-49A6-98BF-5D76831EB764}" type="datetime1">
              <a:rPr lang="en-US" smtClean="0">
                <a:latin typeface="Calibri" panose="020F0502020204030204"/>
                <a:cs typeface="+mn-cs"/>
              </a:rPr>
              <a:t>3/17/2023</a:t>
            </a:fld>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sp>
        <p:nvSpPr>
          <p:cNvPr id="7" name="Slide Number Placeholder 5"/>
          <p:cNvSpPr>
            <a:spLocks noGrp="1"/>
          </p:cNvSpPr>
          <p:nvPr>
            <p:ph type="sldNum" sz="quarter" idx="12"/>
          </p:nvPr>
        </p:nvSpPr>
        <p:spPr>
          <a:xfrm>
            <a:off x="6614864" y="4803998"/>
            <a:ext cx="2133600"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2579212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BFA95014-14B0-4492-AABE-60879A543214}" type="datetime1">
              <a:rPr lang="en-US" smtClean="0">
                <a:latin typeface="Calibri" panose="020F0502020204030204"/>
                <a:cs typeface="+mn-cs"/>
              </a:rPr>
              <a:t>3/17/2023</a:t>
            </a:fld>
            <a:endParaRPr lang="en-US">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latin typeface="Calibri" panose="020F0502020204030204"/>
              <a:cs typeface="+mn-cs"/>
            </a:endParaRPr>
          </a:p>
        </p:txBody>
      </p:sp>
      <p:sp>
        <p:nvSpPr>
          <p:cNvPr id="9" name="Slide Number Placeholder 5"/>
          <p:cNvSpPr>
            <a:spLocks noGrp="1"/>
          </p:cNvSpPr>
          <p:nvPr>
            <p:ph type="sldNum" sz="quarter" idx="12"/>
          </p:nvPr>
        </p:nvSpPr>
        <p:spPr>
          <a:xfrm>
            <a:off x="6614864" y="4803998"/>
            <a:ext cx="2133600" cy="273844"/>
          </a:xfrm>
          <a:prstGeom prst="rect">
            <a:avLst/>
          </a:prstGeo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26897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4BE96F-F347-4970-A079-38661CB733A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25394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1C3D6-A3D2-4EC3-B9A6-89999FA1FB3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411733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4CEE1-FEF5-4E5A-A7D3-F88B728AF0A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17540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D401B-788D-43D4-BD76-F0CA8B8F47D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839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30ED86-6EFC-4209-AF5A-94FCF02A45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141241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4"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4"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5AFB5-87DD-4916-A3B8-887BD7FECEE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62168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34E381-D60A-4304-96B2-A9EA62B15DA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a:xfrm>
            <a:off x="6614864" y="4803998"/>
            <a:ext cx="2133600" cy="273844"/>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118344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24B73AD-E222-487F-81BA-07FF0EC9651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3/17/2023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400" b="1">
                <a:solidFill>
                  <a:schemeClr val="tx1"/>
                </a:solidFill>
                <a:latin typeface="Times New Roman" panose="02020603050405020304" pitchFamily="18" charset="0"/>
                <a:cs typeface="Times New Roman" panose="02020603050405020304" pitchFamily="18" charset="0"/>
              </a:defRPr>
            </a:lvl1p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a:t>
            </a:fld>
            <a:endParaRPr lang="en-US" dirty="0"/>
          </a:p>
        </p:txBody>
      </p:sp>
    </p:spTree>
    <p:extLst>
      <p:ext uri="{BB962C8B-B14F-4D97-AF65-F5344CB8AC3E}">
        <p14:creationId xmlns:p14="http://schemas.microsoft.com/office/powerpoint/2010/main" val="60943958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927" r:id="rId12"/>
    <p:sldLayoutId id="214748392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pPr defTabSz="685800" eaLnBrk="1" fontAlgn="auto" hangingPunct="1">
              <a:spcBef>
                <a:spcPts val="0"/>
              </a:spcBef>
              <a:spcAft>
                <a:spcPts val="0"/>
              </a:spcAft>
            </a:pPr>
            <a:fld id="{EFE79525-1EDE-4E06-94AA-31D930950A7D}" type="datetime1">
              <a:rPr lang="en-US" smtClean="0">
                <a:latin typeface="Calibri" panose="020F0502020204030204"/>
                <a:cs typeface="+mn-cs"/>
              </a:rPr>
              <a:t>3/17/2023</a:t>
            </a:fld>
            <a:endParaRPr lang="en-US">
              <a:latin typeface="Calibri" panose="020F0502020204030204"/>
              <a:cs typeface="+mn-cs"/>
            </a:endParaRPr>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pPr defTabSz="685800" eaLnBrk="1" fontAlgn="auto" hangingPunct="1">
              <a:spcBef>
                <a:spcPts val="0"/>
              </a:spcBef>
              <a:spcAft>
                <a:spcPts val="0"/>
              </a:spcAft>
            </a:pPr>
            <a:endParaRPr lang="en-US">
              <a:latin typeface="Calibri" panose="020F0502020204030204"/>
              <a:cs typeface="+mn-cs"/>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425344" y="4803998"/>
            <a:ext cx="984019" cy="273844"/>
          </a:xfrm>
          <a:prstGeom prst="rect">
            <a:avLst/>
          </a:prstGeom>
        </p:spPr>
        <p:txBody>
          <a:bodyPr/>
          <a:lstStyle>
            <a:lvl1pPr algn="r">
              <a:defRPr sz="1400" b="1">
                <a:solidFill>
                  <a:schemeClr val="tx1"/>
                </a:solidFill>
                <a:latin typeface="Times New Roman" panose="02020603050405020304" pitchFamily="18" charset="0"/>
                <a:cs typeface="Times New Roman" panose="02020603050405020304" pitchFamily="18" charset="0"/>
              </a:defRPr>
            </a:lvl1pPr>
          </a:lstStyle>
          <a:p>
            <a:pPr defTabSz="685800" eaLnBrk="1" fontAlgn="auto" hangingPunct="1">
              <a:spcBef>
                <a:spcPts val="0"/>
              </a:spcBef>
              <a:spcAft>
                <a:spcPts val="0"/>
              </a:spcAft>
            </a:pPr>
            <a:fld id="{D76D81F1-6960-4D81-AAC5-017DFC59B2A8}"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235728502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115" y="1131590"/>
            <a:ext cx="8360228" cy="1224136"/>
          </a:xfrm>
        </p:spPr>
        <p:txBody>
          <a:bodyPr>
            <a:normAutofit/>
          </a:bodyPr>
          <a:lstStyle/>
          <a:p>
            <a:pPr>
              <a:lnSpc>
                <a:spcPct val="100000"/>
              </a:lnSpc>
              <a:spcBef>
                <a:spcPts val="1200"/>
              </a:spcBef>
              <a:spcAft>
                <a:spcPts val="600"/>
              </a:spcAft>
            </a:pPr>
            <a:r>
              <a:rPr lang="vi-VN" sz="2850" b="1" dirty="0">
                <a:solidFill>
                  <a:srgbClr val="C00000"/>
                </a:solidFill>
                <a:cs typeface="Times New Roman" panose="02020603050405020304" pitchFamily="18" charset="0"/>
              </a:rPr>
              <a:t>NHỮNG VẤN ĐỀ</a:t>
            </a:r>
            <a:r>
              <a:rPr lang="en-US" sz="2850" b="1" dirty="0">
                <a:solidFill>
                  <a:srgbClr val="C00000"/>
                </a:solidFill>
                <a:cs typeface="Times New Roman" panose="02020603050405020304" pitchFamily="18" charset="0"/>
              </a:rPr>
              <a:t> </a:t>
            </a:r>
            <a:r>
              <a:rPr lang="en-US" sz="2850" b="1" dirty="0">
                <a:solidFill>
                  <a:srgbClr val="C00000"/>
                </a:solidFill>
                <a:latin typeface="Times New Roman" panose="02020603050405020304" pitchFamily="18" charset="0"/>
                <a:cs typeface="Times New Roman" panose="02020603050405020304" pitchFamily="18" charset="0"/>
              </a:rPr>
              <a:t>VỀ </a:t>
            </a:r>
            <a:r>
              <a:rPr lang="en-US" sz="2850" b="1" dirty="0">
                <a:solidFill>
                  <a:srgbClr val="C00000"/>
                </a:solidFill>
                <a:cs typeface="Times New Roman" panose="02020603050405020304" pitchFamily="18" charset="0"/>
              </a:rPr>
              <a:t/>
            </a:r>
            <a:br>
              <a:rPr lang="en-US" sz="2850" b="1" dirty="0">
                <a:solidFill>
                  <a:srgbClr val="C00000"/>
                </a:solidFill>
                <a:cs typeface="Times New Roman" panose="02020603050405020304" pitchFamily="18" charset="0"/>
              </a:rPr>
            </a:br>
            <a:r>
              <a:rPr lang="vi-VN" sz="2850" b="1" dirty="0" smtClean="0">
                <a:solidFill>
                  <a:srgbClr val="C00000"/>
                </a:solidFill>
                <a:cs typeface="Times New Roman" panose="02020603050405020304" pitchFamily="18" charset="0"/>
              </a:rPr>
              <a:t>NGƯỜI </a:t>
            </a:r>
            <a:r>
              <a:rPr lang="vi-VN" sz="2850" b="1" dirty="0">
                <a:solidFill>
                  <a:srgbClr val="C00000"/>
                </a:solidFill>
                <a:cs typeface="Times New Roman" panose="02020603050405020304" pitchFamily="18" charset="0"/>
              </a:rPr>
              <a:t>CAO TUỔI VIỆT NAM</a:t>
            </a:r>
          </a:p>
        </p:txBody>
      </p:sp>
      <p:sp>
        <p:nvSpPr>
          <p:cNvPr id="3" name="Subtitle 2"/>
          <p:cNvSpPr>
            <a:spLocks noGrp="1"/>
          </p:cNvSpPr>
          <p:nvPr>
            <p:ph type="subTitle" idx="1"/>
          </p:nvPr>
        </p:nvSpPr>
        <p:spPr>
          <a:xfrm>
            <a:off x="2771800" y="3507855"/>
            <a:ext cx="6192688" cy="1084928"/>
          </a:xfrm>
        </p:spPr>
        <p:txBody>
          <a:bodyPr>
            <a:normAutofit/>
          </a:bodyPr>
          <a:lstStyle/>
          <a:p>
            <a:pPr>
              <a:lnSpc>
                <a:spcPct val="100000"/>
              </a:lnSpc>
              <a:spcBef>
                <a:spcPts val="0"/>
              </a:spcBef>
              <a:spcAft>
                <a:spcPts val="0"/>
              </a:spcAft>
              <a:buClr>
                <a:srgbClr val="E48312"/>
              </a:buClr>
            </a:pPr>
            <a:r>
              <a:rPr lang="vi-VN" sz="2000" b="1" dirty="0">
                <a:solidFill>
                  <a:srgbClr val="002060"/>
                </a:solidFill>
                <a:cs typeface="Times New Roman" panose="02020603050405020304" pitchFamily="18" charset="0"/>
              </a:rPr>
              <a:t>Đ/c Trương Thị Mai,</a:t>
            </a:r>
          </a:p>
          <a:p>
            <a:pPr>
              <a:lnSpc>
                <a:spcPct val="100000"/>
              </a:lnSpc>
              <a:spcBef>
                <a:spcPts val="0"/>
              </a:spcBef>
              <a:spcAft>
                <a:spcPts val="0"/>
              </a:spcAft>
              <a:buClr>
                <a:srgbClr val="E48312"/>
              </a:buClr>
            </a:pPr>
            <a:r>
              <a:rPr lang="vi-VN" sz="1500" b="1" dirty="0">
                <a:solidFill>
                  <a:srgbClr val="002060"/>
                </a:solidFill>
                <a:cs typeface="Times New Roman" panose="02020603050405020304" pitchFamily="18" charset="0"/>
              </a:rPr>
              <a:t>UỶ VIÊN Bộ chính trị, </a:t>
            </a:r>
            <a:r>
              <a:rPr lang="en-US" sz="1500" b="1" dirty="0" err="1">
                <a:solidFill>
                  <a:srgbClr val="002060"/>
                </a:solidFill>
                <a:latin typeface="Times New Roman" panose="02020603050405020304" pitchFamily="18" charset="0"/>
                <a:cs typeface="Times New Roman" panose="02020603050405020304" pitchFamily="18" charset="0"/>
              </a:rPr>
              <a:t>thường</a:t>
            </a:r>
            <a:r>
              <a:rPr lang="en-US" sz="1500" b="1" dirty="0">
                <a:solidFill>
                  <a:srgbClr val="002060"/>
                </a:solidFill>
                <a:latin typeface="Times New Roman" panose="02020603050405020304" pitchFamily="18" charset="0"/>
                <a:cs typeface="Times New Roman" panose="02020603050405020304" pitchFamily="18" charset="0"/>
              </a:rPr>
              <a:t> </a:t>
            </a:r>
            <a:r>
              <a:rPr lang="en-US" sz="1500" b="1" dirty="0" err="1">
                <a:solidFill>
                  <a:srgbClr val="002060"/>
                </a:solidFill>
                <a:latin typeface="Times New Roman" panose="02020603050405020304" pitchFamily="18" charset="0"/>
                <a:cs typeface="Times New Roman" panose="02020603050405020304" pitchFamily="18" charset="0"/>
              </a:rPr>
              <a:t>trực</a:t>
            </a:r>
            <a:r>
              <a:rPr lang="en-US" sz="1500" b="1" dirty="0">
                <a:solidFill>
                  <a:srgbClr val="002060"/>
                </a:solidFill>
                <a:latin typeface="Times New Roman" panose="02020603050405020304" pitchFamily="18" charset="0"/>
                <a:cs typeface="Times New Roman" panose="02020603050405020304" pitchFamily="18" charset="0"/>
              </a:rPr>
              <a:t> ban </a:t>
            </a:r>
            <a:r>
              <a:rPr lang="en-US" sz="1500" b="1" dirty="0" err="1">
                <a:solidFill>
                  <a:srgbClr val="002060"/>
                </a:solidFill>
                <a:latin typeface="Times New Roman" panose="02020603050405020304" pitchFamily="18" charset="0"/>
                <a:cs typeface="Times New Roman" panose="02020603050405020304" pitchFamily="18" charset="0"/>
              </a:rPr>
              <a:t>bí</a:t>
            </a:r>
            <a:r>
              <a:rPr lang="en-US" sz="1500" b="1" dirty="0">
                <a:solidFill>
                  <a:srgbClr val="002060"/>
                </a:solidFill>
                <a:latin typeface="Times New Roman" panose="02020603050405020304" pitchFamily="18" charset="0"/>
                <a:cs typeface="Times New Roman" panose="02020603050405020304" pitchFamily="18" charset="0"/>
              </a:rPr>
              <a:t> </a:t>
            </a:r>
            <a:r>
              <a:rPr lang="en-US" sz="1500" b="1" dirty="0" err="1">
                <a:solidFill>
                  <a:srgbClr val="002060"/>
                </a:solidFill>
                <a:latin typeface="Times New Roman" panose="02020603050405020304" pitchFamily="18" charset="0"/>
                <a:cs typeface="Times New Roman" panose="02020603050405020304" pitchFamily="18" charset="0"/>
              </a:rPr>
              <a:t>thư</a:t>
            </a:r>
            <a:endParaRPr lang="vi-VN" sz="1500" b="1" dirty="0">
              <a:solidFill>
                <a:srgbClr val="002060"/>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buClr>
                <a:srgbClr val="E48312"/>
              </a:buClr>
            </a:pPr>
            <a:r>
              <a:rPr lang="vi-VN" sz="1500" b="1" dirty="0">
                <a:solidFill>
                  <a:srgbClr val="002060"/>
                </a:solidFill>
                <a:cs typeface="Times New Roman" panose="02020603050405020304" pitchFamily="18" charset="0"/>
              </a:rPr>
              <a:t>Trưởng ban tổ chức trung ương </a:t>
            </a:r>
          </a:p>
        </p:txBody>
      </p:sp>
      <p:pic>
        <p:nvPicPr>
          <p:cNvPr id="8" name="Picture 2" descr="C:\Users\NGUYENDAN\Desktop\Phong san khau\Co Dang - To Quoc.png"/>
          <p:cNvPicPr>
            <a:picLocks noChangeAspect="1" noChangeArrowheads="1"/>
          </p:cNvPicPr>
          <p:nvPr/>
        </p:nvPicPr>
        <p:blipFill>
          <a:blip r:embed="rId2"/>
          <a:srcRect/>
          <a:stretch>
            <a:fillRect/>
          </a:stretch>
        </p:blipFill>
        <p:spPr bwMode="auto">
          <a:xfrm>
            <a:off x="3864318" y="111149"/>
            <a:ext cx="1371821" cy="738470"/>
          </a:xfrm>
          <a:prstGeom prst="rect">
            <a:avLst/>
          </a:prstGeom>
          <a:noFill/>
          <a:effectLst>
            <a:outerShdw blurRad="50800" dist="38100" dir="5400000" algn="t" rotWithShape="0">
              <a:prstClr val="black">
                <a:alpha val="40000"/>
              </a:prstClr>
            </a:outerShdw>
          </a:effectLst>
        </p:spPr>
      </p:pic>
      <p:sp>
        <p:nvSpPr>
          <p:cNvPr id="5" name="Slide Number Placeholder 4"/>
          <p:cNvSpPr>
            <a:spLocks noGrp="1"/>
          </p:cNvSpPr>
          <p:nvPr>
            <p:ph type="sldNum" sz="quarter" idx="12"/>
          </p:nvPr>
        </p:nvSpPr>
        <p:spPr>
          <a:xfrm>
            <a:off x="7425344" y="4844839"/>
            <a:ext cx="984019" cy="273844"/>
          </a:xfrm>
        </p:spPr>
        <p:txBody>
          <a:bodyPr/>
          <a:lstStyle/>
          <a:p>
            <a:pPr defTabSz="685800" eaLnBrk="1" fontAlgn="auto" hangingPunct="1">
              <a:spcBef>
                <a:spcPts val="0"/>
              </a:spcBef>
              <a:spcAft>
                <a:spcPts val="0"/>
              </a:spcAft>
            </a:pPr>
            <a:fld id="{D76D81F1-6960-4D81-AAC5-017DFC59B2A8}" type="slidenum">
              <a:rPr lang="en-US" sz="1200">
                <a:latin typeface="Times New Roman" panose="02020603050405020304" pitchFamily="18" charset="0"/>
                <a:cs typeface="Times New Roman" panose="02020603050405020304" pitchFamily="18" charset="0"/>
              </a:rPr>
              <a:pPr defTabSz="685800" eaLnBrk="1" fontAlgn="auto" hangingPunct="1">
                <a:spcBef>
                  <a:spcPts val="0"/>
                </a:spcBef>
                <a:spcAft>
                  <a:spcPts val="0"/>
                </a:spcAft>
              </a:pPr>
              <a:t>1</a:t>
            </a:fld>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97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05978"/>
            <a:ext cx="8579296" cy="857250"/>
          </a:xfrm>
        </p:spPr>
        <p:txBody>
          <a:bodyPr>
            <a:normAutofit fontScale="90000"/>
          </a:bodyPr>
          <a:lstStyle/>
          <a:p>
            <a:r>
              <a:rPr lang="en-US" sz="2600" b="1" i="1" dirty="0" err="1" smtClean="0">
                <a:latin typeface="Times New Roman" panose="02020603050405020304" pitchFamily="18" charset="0"/>
                <a:cs typeface="Times New Roman" panose="02020603050405020304" pitchFamily="18" charset="0"/>
              </a:rPr>
              <a:t>Cụ</a:t>
            </a:r>
            <a:r>
              <a:rPr lang="en-US" sz="2600" b="1" i="1" dirty="0" smtClean="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ô</a:t>
            </a:r>
            <a:r>
              <a:rPr lang="en-US" sz="2600" b="1" i="1" dirty="0" err="1" smtClean="0">
                <a:latin typeface="Times New Roman" panose="02020603050405020304" pitchFamily="18" charset="0"/>
                <a:cs typeface="Times New Roman" panose="02020603050405020304" pitchFamily="18" charset="0"/>
              </a:rPr>
              <a:t>ng</a:t>
            </a:r>
            <a:r>
              <a:rPr lang="en-US" sz="2600" b="1" i="1" dirty="0" smtClean="0">
                <a:latin typeface="Times New Roman" panose="02020603050405020304" pitchFamily="18" charset="0"/>
                <a:cs typeface="Times New Roman" panose="02020603050405020304" pitchFamily="18" charset="0"/>
              </a:rPr>
              <a:t> Emilio Marquez (</a:t>
            </a:r>
            <a:r>
              <a:rPr lang="en-US" sz="2600" b="1" i="1" dirty="0" err="1" smtClean="0">
                <a:latin typeface="Times New Roman" panose="02020603050405020304" pitchFamily="18" charset="0"/>
                <a:cs typeface="Times New Roman" panose="02020603050405020304" pitchFamily="18" charset="0"/>
              </a:rPr>
              <a:t>Pueto</a:t>
            </a:r>
            <a:r>
              <a:rPr lang="en-US" sz="2600" b="1" i="1" dirty="0" smtClean="0">
                <a:latin typeface="Times New Roman" panose="02020603050405020304" pitchFamily="18" charset="0"/>
                <a:cs typeface="Times New Roman" panose="02020603050405020304" pitchFamily="18" charset="0"/>
              </a:rPr>
              <a:t> Rico), </a:t>
            </a:r>
            <a:r>
              <a:rPr lang="en-US" sz="2600" b="1" i="1" dirty="0" err="1" smtClean="0">
                <a:latin typeface="Times New Roman" panose="02020603050405020304" pitchFamily="18" charset="0"/>
                <a:cs typeface="Times New Roman" panose="02020603050405020304" pitchFamily="18" charset="0"/>
              </a:rPr>
              <a:t>sinh</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năm</a:t>
            </a:r>
            <a:r>
              <a:rPr lang="en-US" sz="2600" b="1" i="1" dirty="0" smtClean="0">
                <a:latin typeface="Times New Roman" panose="02020603050405020304" pitchFamily="18" charset="0"/>
                <a:cs typeface="Times New Roman" panose="02020603050405020304" pitchFamily="18" charset="0"/>
              </a:rPr>
              <a:t> 1908, </a:t>
            </a:r>
            <a:r>
              <a:rPr lang="en-US" sz="2600" b="1" i="1" dirty="0" err="1" smtClean="0">
                <a:latin typeface="Times New Roman" panose="02020603050405020304" pitchFamily="18" charset="0"/>
                <a:cs typeface="Times New Roman" panose="02020603050405020304" pitchFamily="18" charset="0"/>
              </a:rPr>
              <a:t>được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công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nhận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kỷ</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lục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cụ</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ông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sống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thọ</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nhất</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thế</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giới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vào</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năm</a:t>
            </a:r>
            <a:r>
              <a:rPr lang="en-US" sz="2600" b="1" i="1" dirty="0" smtClean="0">
                <a:latin typeface="Times New Roman" panose="02020603050405020304" pitchFamily="18" charset="0"/>
                <a:cs typeface="Times New Roman" panose="02020603050405020304" pitchFamily="18" charset="0"/>
              </a:rPr>
              <a:t> 2021, </a:t>
            </a:r>
            <a:r>
              <a:rPr lang="en-US" sz="2600" b="1" i="1" dirty="0" err="1" smtClean="0">
                <a:latin typeface="Times New Roman" panose="02020603050405020304" pitchFamily="18" charset="0"/>
                <a:cs typeface="Times New Roman" panose="02020603050405020304" pitchFamily="18" charset="0"/>
              </a:rPr>
              <a:t>khi</a:t>
            </a:r>
            <a:r>
              <a:rPr lang="en-US" sz="2600" b="1" i="1" dirty="0" smtClean="0">
                <a:latin typeface="Times New Roman" panose="02020603050405020304" pitchFamily="18" charset="0"/>
                <a:cs typeface="Times New Roman" panose="02020603050405020304" pitchFamily="18" charset="0"/>
              </a:rPr>
              <a:t> 112 </a:t>
            </a:r>
            <a:r>
              <a:rPr lang="en-US" sz="2600" b="1" i="1" dirty="0" err="1" smtClean="0">
                <a:latin typeface="Times New Roman" panose="02020603050405020304" pitchFamily="18" charset="0"/>
                <a:cs typeface="Times New Roman" panose="02020603050405020304" pitchFamily="18" charset="0"/>
              </a:rPr>
              <a:t>tuổi</a:t>
            </a:r>
            <a:endParaRPr lang="en-US" sz="2600" b="1"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10</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9878" y="1200150"/>
            <a:ext cx="6044243" cy="3394075"/>
          </a:xfrm>
        </p:spPr>
      </p:pic>
    </p:spTree>
    <p:extLst>
      <p:ext uri="{BB962C8B-B14F-4D97-AF65-F5344CB8AC3E}">
        <p14:creationId xmlns:p14="http://schemas.microsoft.com/office/powerpoint/2010/main" val="4260917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05978"/>
            <a:ext cx="8579296" cy="1069628"/>
          </a:xfrm>
        </p:spPr>
        <p:txBody>
          <a:bodyPr>
            <a:normAutofit fontScale="90000"/>
          </a:bodyPr>
          <a:lstStyle/>
          <a:p>
            <a:r>
              <a:rPr lang="en-US" sz="2600" b="1" i="1" dirty="0" err="1" smtClean="0">
                <a:latin typeface="Times New Roman" panose="02020603050405020304" pitchFamily="18" charset="0"/>
                <a:cs typeface="Times New Roman" panose="02020603050405020304" pitchFamily="18" charset="0"/>
              </a:rPr>
              <a:t>Cụ</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bà</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Nguyễn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Thị</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Trù</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sinh</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năm</a:t>
            </a:r>
            <a:r>
              <a:rPr lang="en-US" sz="2600" b="1" i="1" dirty="0" smtClean="0">
                <a:latin typeface="Times New Roman" panose="02020603050405020304" pitchFamily="18" charset="0"/>
                <a:cs typeface="Times New Roman" panose="02020603050405020304" pitchFamily="18" charset="0"/>
              </a:rPr>
              <a:t> 1893, </a:t>
            </a:r>
            <a:r>
              <a:rPr lang="en-US" sz="2600" b="1" i="1" dirty="0" err="1" smtClean="0">
                <a:latin typeface="Times New Roman" panose="02020603050405020304" pitchFamily="18" charset="0"/>
                <a:cs typeface="Times New Roman" panose="02020603050405020304" pitchFamily="18" charset="0"/>
              </a:rPr>
              <a:t>sống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tại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huyện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Bình</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Chánh</a:t>
            </a:r>
            <a:r>
              <a:rPr lang="en-US" sz="2600" b="1" i="1" dirty="0" smtClean="0">
                <a:latin typeface="Times New Roman" panose="02020603050405020304" pitchFamily="18" charset="0"/>
                <a:cs typeface="Times New Roman" panose="02020603050405020304" pitchFamily="18" charset="0"/>
              </a:rPr>
              <a:t>, TP. HCM </a:t>
            </a:r>
            <a:r>
              <a:rPr lang="en-US" sz="2600" b="1" i="1" dirty="0" err="1" smtClean="0">
                <a:latin typeface="Times New Roman" panose="02020603050405020304" pitchFamily="18" charset="0"/>
                <a:cs typeface="Times New Roman" panose="02020603050405020304" pitchFamily="18" charset="0"/>
              </a:rPr>
              <a:t>được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công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nhận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là</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người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sống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thọ</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nhất</a:t>
            </a:r>
            <a:r>
              <a:rPr lang="en-US" sz="2600" b="1" i="1" dirty="0" smtClean="0">
                <a:latin typeface="Times New Roman" panose="02020603050405020304" pitchFamily="18" charset="0"/>
                <a:cs typeface="Times New Roman" panose="02020603050405020304" pitchFamily="18" charset="0"/>
              </a:rPr>
              <a:t> VN, </a:t>
            </a:r>
            <a:r>
              <a:rPr lang="en-US" sz="2600" b="1" i="1" dirty="0" err="1" smtClean="0">
                <a:latin typeface="Times New Roman" panose="02020603050405020304" pitchFamily="18" charset="0"/>
                <a:cs typeface="Times New Roman" panose="02020603050405020304" pitchFamily="18" charset="0"/>
              </a:rPr>
              <a:t>thọ</a:t>
            </a:r>
            <a:r>
              <a:rPr lang="en-US" sz="2600" b="1" i="1" dirty="0" smtClean="0">
                <a:latin typeface="Times New Roman" panose="02020603050405020304" pitchFamily="18" charset="0"/>
                <a:cs typeface="Times New Roman" panose="02020603050405020304" pitchFamily="18" charset="0"/>
              </a:rPr>
              <a:t> 121 </a:t>
            </a:r>
            <a:r>
              <a:rPr lang="en-US" sz="2600" b="1" i="1" dirty="0" err="1" smtClean="0">
                <a:latin typeface="Times New Roman" panose="02020603050405020304" pitchFamily="18" charset="0"/>
                <a:cs typeface="Times New Roman" panose="02020603050405020304" pitchFamily="18" charset="0"/>
              </a:rPr>
              <a:t>tuổi</a:t>
            </a:r>
            <a:endParaRPr lang="en-US" sz="2600" b="1"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11</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373189"/>
            <a:ext cx="4525433" cy="3394075"/>
          </a:xfrm>
        </p:spPr>
      </p:pic>
    </p:spTree>
    <p:extLst>
      <p:ext uri="{BB962C8B-B14F-4D97-AF65-F5344CB8AC3E}">
        <p14:creationId xmlns:p14="http://schemas.microsoft.com/office/powerpoint/2010/main" val="2462076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05978"/>
            <a:ext cx="8579296" cy="1069628"/>
          </a:xfrm>
        </p:spPr>
        <p:txBody>
          <a:bodyPr>
            <a:normAutofit/>
          </a:bodyPr>
          <a:lstStyle/>
          <a:p>
            <a:r>
              <a:rPr lang="en-US" sz="2600" b="1" i="1" dirty="0" err="1" smtClean="0">
                <a:latin typeface="Times New Roman" panose="02020603050405020304" pitchFamily="18" charset="0"/>
                <a:cs typeface="Times New Roman" panose="02020603050405020304" pitchFamily="18" charset="0"/>
              </a:rPr>
              <a:t>Thụy</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Điển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được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coi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là</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nơi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có</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điều</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kiện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sống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tốt</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nhất</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dành</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cho</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người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cao</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tuổi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dẫn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đầu</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về</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chỉ</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số</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Agewatch</a:t>
            </a:r>
            <a:endParaRPr lang="en-US" sz="2600" b="1"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12</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510111"/>
            <a:ext cx="4525433" cy="3394075"/>
          </a:xfrm>
        </p:spPr>
      </p:pic>
    </p:spTree>
    <p:extLst>
      <p:ext uri="{BB962C8B-B14F-4D97-AF65-F5344CB8AC3E}">
        <p14:creationId xmlns:p14="http://schemas.microsoft.com/office/powerpoint/2010/main" val="3743090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05978"/>
            <a:ext cx="8579296" cy="1069628"/>
          </a:xfrm>
        </p:spPr>
        <p:txBody>
          <a:bodyPr>
            <a:normAutofit/>
          </a:bodyPr>
          <a:lstStyle/>
          <a:p>
            <a:r>
              <a:rPr lang="en-US" sz="2600" b="1" i="1" dirty="0" smtClean="0">
                <a:latin typeface="Times New Roman" panose="02020603050405020304" pitchFamily="18" charset="0"/>
                <a:cs typeface="Times New Roman" panose="02020603050405020304" pitchFamily="18" charset="0"/>
              </a:rPr>
              <a:t>Sinh hoạt của người cao tuổi trong Viện dưỡng lão </a:t>
            </a:r>
            <a:br>
              <a:rPr lang="en-US" sz="2600" b="1" i="1" dirty="0" smtClean="0">
                <a:latin typeface="Times New Roman" panose="02020603050405020304" pitchFamily="18" charset="0"/>
                <a:cs typeface="Times New Roman" panose="02020603050405020304" pitchFamily="18" charset="0"/>
              </a:rPr>
            </a:br>
            <a:r>
              <a:rPr lang="en-US" sz="2600" b="1" i="1" dirty="0" smtClean="0">
                <a:latin typeface="Times New Roman" panose="02020603050405020304" pitchFamily="18" charset="0"/>
                <a:cs typeface="Times New Roman" panose="02020603050405020304" pitchFamily="18" charset="0"/>
              </a:rPr>
              <a:t>tại bang Ontario, Canada</a:t>
            </a:r>
            <a:endParaRPr lang="en-US" sz="2600" b="1"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13</a:t>
            </a:fld>
            <a:endParaRPr lang="en-US" dirty="0"/>
          </a:p>
        </p:txBody>
      </p:sp>
      <p:pic>
        <p:nvPicPr>
          <p:cNvPr id="1030" name="Picture 6" descr="Picture of nursing home dining h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510111"/>
            <a:ext cx="5091112"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668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05978"/>
            <a:ext cx="8579296" cy="1069628"/>
          </a:xfrm>
        </p:spPr>
        <p:txBody>
          <a:bodyPr>
            <a:normAutofit/>
          </a:bodyPr>
          <a:lstStyle/>
          <a:p>
            <a:r>
              <a:rPr lang="en-US" sz="2600" b="1" i="1" dirty="0" err="1" smtClean="0">
                <a:latin typeface="Times New Roman" panose="02020603050405020304" pitchFamily="18" charset="0"/>
                <a:cs typeface="Times New Roman" panose="02020603050405020304" pitchFamily="18" charset="0"/>
              </a:rPr>
              <a:t>Nhiều</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người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cao</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tuổi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Nhật</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Bản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vẫn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tiếp</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tục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làm</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việc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với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những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công</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việc</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phù</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hợp</a:t>
            </a:r>
            <a:endParaRPr lang="en-US" sz="2600" b="1"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14</a:t>
            </a:fld>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4809" y="1413520"/>
            <a:ext cx="4478391" cy="3353743"/>
          </a:xfrm>
        </p:spPr>
      </p:pic>
    </p:spTree>
    <p:extLst>
      <p:ext uri="{BB962C8B-B14F-4D97-AF65-F5344CB8AC3E}">
        <p14:creationId xmlns:p14="http://schemas.microsoft.com/office/powerpoint/2010/main" val="1985578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05978"/>
            <a:ext cx="8579296" cy="1069628"/>
          </a:xfrm>
        </p:spPr>
        <p:txBody>
          <a:bodyPr>
            <a:normAutofit/>
          </a:bodyPr>
          <a:lstStyle/>
          <a:p>
            <a:r>
              <a:rPr lang="en-US" sz="2600" b="1" i="1" dirty="0" err="1" smtClean="0">
                <a:latin typeface="Times New Roman" panose="02020603050405020304" pitchFamily="18" charset="0"/>
                <a:cs typeface="Times New Roman" panose="02020603050405020304" pitchFamily="18" charset="0"/>
              </a:rPr>
              <a:t>Ngôi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nhà</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của</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Bà</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Malooka</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Khatoon</a:t>
            </a:r>
            <a:r>
              <a:rPr lang="en-US" sz="2600" b="1" i="1" dirty="0" smtClean="0">
                <a:latin typeface="Times New Roman" panose="02020603050405020304" pitchFamily="18" charset="0"/>
                <a:cs typeface="Times New Roman" panose="02020603050405020304" pitchFamily="18" charset="0"/>
              </a:rPr>
              <a:t>, 70 </a:t>
            </a:r>
            <a:r>
              <a:rPr lang="en-US" sz="2600" b="1" i="1" dirty="0" err="1" smtClean="0">
                <a:latin typeface="Times New Roman" panose="02020603050405020304" pitchFamily="18" charset="0"/>
                <a:cs typeface="Times New Roman" panose="02020603050405020304" pitchFamily="18" charset="0"/>
              </a:rPr>
              <a:t>tuổi</a:t>
            </a:r>
            <a:r>
              <a:rPr lang="en-US" sz="2600" b="1" i="1" dirty="0" smtClean="0">
                <a:latin typeface="Times New Roman" panose="02020603050405020304" pitchFamily="18" charset="0"/>
                <a:cs typeface="Times New Roman" panose="02020603050405020304" pitchFamily="18" charset="0"/>
              </a:rPr>
              <a:t> ở Pakistan</a:t>
            </a:r>
            <a:endParaRPr lang="en-US" sz="2600" b="1"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15</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3316" y="1275607"/>
            <a:ext cx="5276490" cy="3518364"/>
          </a:xfrm>
        </p:spPr>
      </p:pic>
    </p:spTree>
    <p:extLst>
      <p:ext uri="{BB962C8B-B14F-4D97-AF65-F5344CB8AC3E}">
        <p14:creationId xmlns:p14="http://schemas.microsoft.com/office/powerpoint/2010/main" val="1086672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319752"/>
            <a:ext cx="8712968" cy="4278094"/>
          </a:xfrm>
          <a:prstGeom prst="rect">
            <a:avLst/>
          </a:prstGeom>
          <a:noFill/>
        </p:spPr>
        <p:txBody>
          <a:bodyPr wrap="square" rtlCol="0">
            <a:spAutoFit/>
          </a:bodyPr>
          <a:lstStyle/>
          <a:p>
            <a:pPr lvl="0" indent="457200" algn="just">
              <a:spcAft>
                <a:spcPts val="600"/>
              </a:spcAft>
              <a:defRPr/>
            </a:pPr>
            <a:r>
              <a:rPr lang="vi-VN" sz="2800" b="1" i="1" dirty="0">
                <a:latin typeface="Times New Roman" panose="02020603050405020304" pitchFamily="18" charset="0"/>
                <a:cs typeface="Times New Roman" panose="02020603050405020304" pitchFamily="18" charset="0"/>
              </a:rPr>
              <a:t>- 10 ưu tiên để tận dụng cơ hội của già hóa dân số</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UNFPA</a:t>
            </a:r>
            <a:r>
              <a:rPr lang="en-US" sz="2800" b="1" i="1" dirty="0">
                <a:latin typeface="Times New Roman" panose="02020603050405020304" pitchFamily="18" charset="0"/>
                <a:cs typeface="Times New Roman" panose="02020603050405020304" pitchFamily="18" charset="0"/>
              </a:rPr>
              <a:t>)</a:t>
            </a:r>
            <a:r>
              <a:rPr lang="vi-VN" sz="2800" b="1" i="1" dirty="0">
                <a:latin typeface="Times New Roman" panose="02020603050405020304" pitchFamily="18" charset="0"/>
                <a:cs typeface="Times New Roman" panose="02020603050405020304" pitchFamily="18" charset="0"/>
              </a:rPr>
              <a:t>:</a:t>
            </a:r>
          </a:p>
          <a:p>
            <a:pPr lvl="0" indent="457200" algn="just">
              <a:spcBef>
                <a:spcPts val="600"/>
              </a:spcBef>
              <a:spcAft>
                <a:spcPts val="600"/>
              </a:spcAft>
              <a:defRPr/>
            </a:pPr>
            <a:r>
              <a:rPr lang="vi-VN" sz="2800" dirty="0">
                <a:latin typeface="Times New Roman" panose="02020603050405020304" pitchFamily="18" charset="0"/>
                <a:cs typeface="Times New Roman" panose="02020603050405020304" pitchFamily="18" charset="0"/>
              </a:rPr>
              <a:t>(1) Nâng cao nhận thức, tăng cường năng lực cấp quốc gia và địa phương; điều chỉnh chính sách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vi-VN" sz="2800" dirty="0">
                <a:latin typeface="Times New Roman" panose="02020603050405020304" pitchFamily="18" charset="0"/>
                <a:cs typeface="Times New Roman" panose="02020603050405020304" pitchFamily="18" charset="0"/>
              </a:rPr>
              <a:t> cần thiết để thích ứng với già hóa.</a:t>
            </a:r>
          </a:p>
          <a:p>
            <a:pPr lvl="0" indent="457200" algn="just">
              <a:spcBef>
                <a:spcPts val="600"/>
              </a:spcBef>
              <a:spcAft>
                <a:spcPts val="600"/>
              </a:spcAft>
              <a:defRPr/>
            </a:pPr>
            <a:r>
              <a:rPr lang="vi-VN" sz="2800" dirty="0">
                <a:latin typeface="Times New Roman" panose="02020603050405020304" pitchFamily="18" charset="0"/>
                <a:cs typeface="Times New Roman" panose="02020603050405020304" pitchFamily="18" charset="0"/>
              </a:rPr>
              <a:t>(2) Đảm bảo NCT được tôn trọng và an sinh, tiếp cận các dịch vụ thiết yếu, có thu nhập tối thiểu thông qua sàn </a:t>
            </a:r>
            <a:r>
              <a:rPr lang="en-US" sz="2800" dirty="0">
                <a:latin typeface="Times New Roman" panose="02020603050405020304" pitchFamily="18" charset="0"/>
                <a:cs typeface="Times New Roman" panose="02020603050405020304" pitchFamily="18" charset="0"/>
              </a:rPr>
              <a:t>an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quốc gia; cần có tầm nhìn dài hạn, cam kết chính trị mạnh mẽ và nguồn ngân sách đảm bảo.</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279221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504" y="267494"/>
            <a:ext cx="8856984" cy="4431983"/>
          </a:xfrm>
          <a:prstGeom prst="rect">
            <a:avLst/>
          </a:prstGeom>
          <a:noFill/>
        </p:spPr>
        <p:txBody>
          <a:bodyPr wrap="square" rtlCol="0">
            <a:spAutoFit/>
          </a:bodyPr>
          <a:lstStyle/>
          <a:p>
            <a:pPr indent="457200" algn="just">
              <a:spcAft>
                <a:spcPts val="1200"/>
              </a:spcAft>
              <a:defRPr/>
            </a:pPr>
            <a:r>
              <a:rPr lang="vi-VN" sz="2800" dirty="0">
                <a:latin typeface="Times New Roman" panose="02020603050405020304" pitchFamily="18" charset="0"/>
                <a:cs typeface="Times New Roman" panose="02020603050405020304" pitchFamily="18" charset="0"/>
              </a:rPr>
              <a:t>(3) Hỗ trợ cộng đồng và gia đình xây dựng mạng lưới hỗ trợ để NCT già yếu được chăm sóc lâu dài.</a:t>
            </a:r>
          </a:p>
          <a:p>
            <a:pPr lvl="0" indent="457200" algn="just">
              <a:spcAft>
                <a:spcPts val="1200"/>
              </a:spcAft>
              <a:defRPr/>
            </a:pPr>
            <a:r>
              <a:rPr lang="vi-VN" sz="2800" dirty="0">
                <a:latin typeface="Times New Roman" panose="02020603050405020304" pitchFamily="18" charset="0"/>
                <a:cs typeface="Times New Roman" panose="02020603050405020304" pitchFamily="18" charset="0"/>
              </a:rPr>
              <a:t>(4) Đầu tư cho giới trẻ hiện tại - NCT trong tương lai qua việc thúc đẩy thói quen có lợi về sức khỏe, cơ hội giáo dục, việc làm, tham gia hệ thống an sinh.</a:t>
            </a:r>
          </a:p>
          <a:p>
            <a:pPr lvl="0" indent="457200" algn="just">
              <a:spcAft>
                <a:spcPts val="1200"/>
              </a:spcAft>
              <a:defRPr/>
            </a:pPr>
            <a:r>
              <a:rPr lang="vi-VN" sz="2800" dirty="0">
                <a:latin typeface="Times New Roman" panose="02020603050405020304" pitchFamily="18" charset="0"/>
                <a:cs typeface="Times New Roman" panose="02020603050405020304" pitchFamily="18" charset="0"/>
              </a:rPr>
              <a:t>(5) Hỗ trợ các nghiên cứu so sánh về già hóa trong nước và quốc tế cung cấp cho xây dựng chính sách.</a:t>
            </a:r>
          </a:p>
          <a:p>
            <a:pPr lvl="0" indent="457200" algn="just">
              <a:spcAft>
                <a:spcPts val="1200"/>
              </a:spcAft>
              <a:defRPr/>
            </a:pPr>
            <a:r>
              <a:rPr lang="vi-VN" sz="2800" dirty="0">
                <a:latin typeface="Times New Roman" panose="02020603050405020304" pitchFamily="18" charset="0"/>
                <a:cs typeface="Times New Roman" panose="02020603050405020304" pitchFamily="18" charset="0"/>
              </a:rPr>
              <a:t>(6) Lồng ghép vấn đề già hóa trong các nghiên cứu về giới và ngược lại.</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20086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319752"/>
            <a:ext cx="8712968" cy="4001095"/>
          </a:xfrm>
          <a:prstGeom prst="rect">
            <a:avLst/>
          </a:prstGeom>
          <a:noFill/>
        </p:spPr>
        <p:txBody>
          <a:bodyPr wrap="square" rtlCol="0">
            <a:spAutoFit/>
          </a:bodyPr>
          <a:lstStyle/>
          <a:p>
            <a:pPr indent="457200" algn="just">
              <a:spcAft>
                <a:spcPts val="1200"/>
              </a:spcAft>
              <a:defRPr/>
            </a:pPr>
            <a:r>
              <a:rPr lang="vi-VN" sz="2800" dirty="0">
                <a:latin typeface="Times New Roman" panose="02020603050405020304" pitchFamily="18" charset="0"/>
                <a:cs typeface="Times New Roman" panose="02020603050405020304" pitchFamily="18" charset="0"/>
              </a:rPr>
              <a:t>(7) Đảm bảo vấn đề già hóa và nhu cầu của NCT được tính đến trong các chính sách phát triển cấp quốc gia.</a:t>
            </a:r>
          </a:p>
          <a:p>
            <a:pPr lvl="0" indent="457200" algn="just">
              <a:spcAft>
                <a:spcPts val="1200"/>
              </a:spcAft>
              <a:defRPr/>
            </a:pPr>
            <a:r>
              <a:rPr lang="en-US" sz="2800" dirty="0">
                <a:latin typeface="Times New Roman" panose="02020603050405020304" pitchFamily="18" charset="0"/>
                <a:cs typeface="Times New Roman" panose="02020603050405020304" pitchFamily="18" charset="0"/>
              </a:rPr>
              <a:t>(8)</a:t>
            </a:r>
            <a:r>
              <a:rPr lang="vi-VN" sz="2800" dirty="0">
                <a:latin typeface="Times New Roman" panose="02020603050405020304" pitchFamily="18" charset="0"/>
                <a:cs typeface="Times New Roman" panose="02020603050405020304" pitchFamily="18" charset="0"/>
              </a:rPr>
              <a:t> Đảm bảo vấn đề già hóa và NCT được tính đến trong các chương trình ứng phó biến đổi khí hậu, thiên tai.</a:t>
            </a:r>
          </a:p>
          <a:p>
            <a:pPr lvl="0" indent="457200" algn="just">
              <a:spcAft>
                <a:spcPts val="1200"/>
              </a:spcAft>
              <a:defRPr/>
            </a:pPr>
            <a:r>
              <a:rPr lang="vi-VN" sz="2800" dirty="0">
                <a:latin typeface="Times New Roman" panose="02020603050405020304" pitchFamily="18" charset="0"/>
                <a:cs typeface="Times New Roman" panose="02020603050405020304" pitchFamily="18" charset="0"/>
              </a:rPr>
              <a:t>(9) Xây dựng các mục tiêu</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chỉ số cụ thể về già hóa.</a:t>
            </a:r>
          </a:p>
          <a:p>
            <a:pPr lvl="0" indent="457200" algn="just">
              <a:spcAft>
                <a:spcPts val="1200"/>
              </a:spcAft>
              <a:defRPr/>
            </a:pPr>
            <a:r>
              <a:rPr lang="vi-VN" sz="2800" dirty="0">
                <a:latin typeface="Times New Roman" panose="02020603050405020304" pitchFamily="18" charset="0"/>
                <a:cs typeface="Times New Roman" panose="02020603050405020304" pitchFamily="18" charset="0"/>
              </a:rPr>
              <a:t>(10) Xây dựng văn hóa về tuổi già, NCT là thành viên tích cực của cộng đồng; ngăn chặn, xử lý các hành vi phân biệt đối xử với NCT.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072761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51470"/>
            <a:ext cx="8712968" cy="3939540"/>
          </a:xfrm>
          <a:prstGeom prst="rect">
            <a:avLst/>
          </a:prstGeom>
          <a:noFill/>
        </p:spPr>
        <p:txBody>
          <a:bodyPr wrap="square" rtlCol="0">
            <a:spAutoFit/>
          </a:bodyPr>
          <a:lstStyle/>
          <a:p>
            <a:pPr lvl="0" indent="457200" algn="just">
              <a:spcAft>
                <a:spcPts val="1200"/>
              </a:spcAft>
              <a:defRPr/>
            </a:pPr>
            <a:r>
              <a:rPr lang="vi-VN" sz="2200" b="1" dirty="0">
                <a:latin typeface="Times New Roman" panose="02020603050405020304" pitchFamily="18" charset="0"/>
                <a:cs typeface="Times New Roman" panose="02020603050405020304" pitchFamily="18" charset="0"/>
              </a:rPr>
              <a:t>2. </a:t>
            </a:r>
            <a:r>
              <a:rPr lang="en-US" sz="2200" b="1" dirty="0">
                <a:latin typeface="Times New Roman" panose="02020603050405020304" pitchFamily="18" charset="0"/>
                <a:cs typeface="Times New Roman" panose="02020603050405020304" pitchFamily="18" charset="0"/>
              </a:rPr>
              <a:t>VIỆT NAM</a:t>
            </a:r>
            <a:endParaRPr lang="vi-VN" sz="2200" b="1" dirty="0">
              <a:latin typeface="Times New Roman" panose="02020603050405020304" pitchFamily="18" charset="0"/>
              <a:cs typeface="Times New Roman" panose="02020603050405020304" pitchFamily="18" charset="0"/>
            </a:endParaRPr>
          </a:p>
          <a:p>
            <a:pPr lvl="0" indent="457200" algn="just">
              <a:spcAft>
                <a:spcPts val="1200"/>
              </a:spcAft>
              <a:defRPr/>
            </a:pPr>
            <a:r>
              <a:rPr lang="vi-VN" sz="2600" b="1" i="1" dirty="0">
                <a:latin typeface="Times New Roman" panose="02020603050405020304" pitchFamily="18" charset="0"/>
                <a:cs typeface="Times New Roman" panose="02020603050405020304" pitchFamily="18" charset="0"/>
              </a:rPr>
              <a:t>2.1. Số lượng và dự báo</a:t>
            </a:r>
          </a:p>
          <a:p>
            <a:pPr lvl="0" indent="457200" algn="just">
              <a:spcAft>
                <a:spcPts val="1200"/>
              </a:spcAft>
              <a:defRPr/>
            </a:pPr>
            <a:r>
              <a:rPr lang="vi-VN" sz="2600" dirty="0">
                <a:latin typeface="Times New Roman" panose="02020603050405020304" pitchFamily="18" charset="0"/>
                <a:cs typeface="Times New Roman" panose="02020603050405020304" pitchFamily="18" charset="0"/>
              </a:rPr>
              <a:t>- Đ</a:t>
            </a:r>
            <a:r>
              <a:rPr lang="en-US" sz="2600" dirty="0" err="1">
                <a:latin typeface="Times New Roman" panose="02020603050405020304" pitchFamily="18" charset="0"/>
                <a:cs typeface="Times New Roman" panose="02020603050405020304" pitchFamily="18" charset="0"/>
              </a:rPr>
              <a:t>ến</a:t>
            </a:r>
            <a:r>
              <a:rPr lang="vi-VN" sz="2600" dirty="0">
                <a:latin typeface="Times New Roman" panose="02020603050405020304" pitchFamily="18" charset="0"/>
                <a:cs typeface="Times New Roman" panose="02020603050405020304" pitchFamily="18" charset="0"/>
              </a:rPr>
              <a:t> 01/4/2021</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dân số Việt Nam đạt 98,2 triệu người, trong đó có 12,5 triệu NCT từ 60 trở lên (12,8%); 8,1 triệu người từ 65 tuổi trở lên (8,3%); gần 2 triệu người từ 80 tuổi trở lên (2%</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Giai đoạn 2009-2019, dân số tăng bình quân 1,14%/năm, trong khi dân số cao tuổi tăng bình quân 4,35%/năm, bình quân tăng 400 ngàn/năm, nhưng từ 2019 – 2021, bình quân tăng 600 ngàn NCT/năm.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7536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1679" y="699542"/>
            <a:ext cx="7315200" cy="936566"/>
          </a:xfrm>
          <a:prstGeom prst="round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marL="130969" lvl="0" algn="just"/>
            <a:r>
              <a:rPr kumimoji="0" lang="en-US" sz="2400" b="1" i="0" u="none" strike="noStrike" kern="1200" cap="none" spc="0" normalizeH="0" baseline="0" noProof="0" dirty="0">
                <a:ln>
                  <a:noFill/>
                </a:ln>
                <a:solidFill>
                  <a:srgbClr val="FFFF99"/>
                </a:solidFill>
                <a:effectLst/>
                <a:uLnTx/>
                <a:uFillTx/>
                <a:latin typeface="Times New Roman" panose="02020603050405020304" pitchFamily="18" charset="0"/>
                <a:cs typeface="Times New Roman" panose="02020603050405020304" pitchFamily="18" charset="0"/>
              </a:rPr>
              <a:t>PHẦN I: </a:t>
            </a:r>
            <a:r>
              <a:rPr lang="vi-VN" sz="2400" b="1" dirty="0">
                <a:solidFill>
                  <a:prstClr val="white"/>
                </a:solidFill>
                <a:latin typeface="Times New Roman" panose="02020603050405020304" pitchFamily="18" charset="0"/>
                <a:cs typeface="Times New Roman" panose="02020603050405020304" pitchFamily="18" charset="0"/>
              </a:rPr>
              <a:t>TÌNH HÌNH </a:t>
            </a:r>
            <a:r>
              <a:rPr lang="en-US" sz="2400" b="1" dirty="0">
                <a:solidFill>
                  <a:prstClr val="white"/>
                </a:solidFill>
                <a:latin typeface="Times New Roman" panose="02020603050405020304" pitchFamily="18" charset="0"/>
                <a:cs typeface="Times New Roman" panose="02020603050405020304" pitchFamily="18" charset="0"/>
              </a:rPr>
              <a:t>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cxnSp>
        <p:nvCxnSpPr>
          <p:cNvPr id="9" name="Elbow Connector 8"/>
          <p:cNvCxnSpPr>
            <a:cxnSpLocks/>
            <a:stCxn id="11" idx="0"/>
            <a:endCxn id="7" idx="1"/>
          </p:cNvCxnSpPr>
          <p:nvPr/>
        </p:nvCxnSpPr>
        <p:spPr>
          <a:xfrm rot="5400000" flipH="1" flipV="1">
            <a:off x="756176" y="1083539"/>
            <a:ext cx="851216" cy="1019789"/>
          </a:xfrm>
          <a:prstGeom prst="bentConnector2">
            <a:avLst/>
          </a:prstGeom>
          <a:ln w="38100">
            <a:solidFill>
              <a:srgbClr val="CC0000"/>
            </a:solidFill>
            <a:tailEnd type="oval"/>
          </a:ln>
        </p:spPr>
        <p:style>
          <a:lnRef idx="1">
            <a:schemeClr val="accent1"/>
          </a:lnRef>
          <a:fillRef idx="0">
            <a:schemeClr val="accent1"/>
          </a:fillRef>
          <a:effectRef idx="0">
            <a:schemeClr val="accent1"/>
          </a:effectRef>
          <a:fontRef idx="minor">
            <a:schemeClr val="tx1"/>
          </a:fontRef>
        </p:style>
      </p:cxnSp>
      <p:cxnSp>
        <p:nvCxnSpPr>
          <p:cNvPr id="10" name="Elbow Connector 9"/>
          <p:cNvCxnSpPr>
            <a:cxnSpLocks/>
            <a:stCxn id="11" idx="4"/>
            <a:endCxn id="14" idx="1"/>
          </p:cNvCxnSpPr>
          <p:nvPr/>
        </p:nvCxnSpPr>
        <p:spPr>
          <a:xfrm rot="16200000" flipH="1">
            <a:off x="825012" y="2994691"/>
            <a:ext cx="713545" cy="1019789"/>
          </a:xfrm>
          <a:prstGeom prst="bentConnector2">
            <a:avLst/>
          </a:prstGeom>
          <a:ln w="38100">
            <a:solidFill>
              <a:srgbClr val="CC0000"/>
            </a:solidFill>
            <a:tailEnd type="ova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7504" y="2019041"/>
            <a:ext cx="1128771" cy="1128773"/>
          </a:xfrm>
          <a:prstGeom prst="ellipse">
            <a:avLst/>
          </a:prstGeom>
          <a:blipFill dpi="0" rotWithShape="1">
            <a:blip r:embed="rId2" cstate="print">
              <a:extLst>
                <a:ext uri="{28A0092B-C50C-407E-A947-70E740481C1C}">
                  <a14:useLocalDpi xmlns:a14="http://schemas.microsoft.com/office/drawing/2010/main" val="0"/>
                </a:ext>
              </a:extLst>
            </a:blip>
            <a:srcRect/>
            <a:stretch>
              <a:fillRect l="-22000" t="-2000" r="-16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 1"/>
          <p:cNvSpPr txBox="1">
            <a:spLocks/>
          </p:cNvSpPr>
          <p:nvPr/>
        </p:nvSpPr>
        <p:spPr>
          <a:xfrm>
            <a:off x="0" y="86213"/>
            <a:ext cx="91440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2800" b="1" spc="-105" dirty="0">
                <a:latin typeface="Times New Roman" panose="02020603050405020304" pitchFamily="18" charset="0"/>
                <a:cs typeface="Times New Roman" panose="02020603050405020304" pitchFamily="18" charset="0"/>
              </a:rPr>
              <a:t>NỘI DUNG TRÌNH BÀY</a:t>
            </a:r>
            <a:endParaRPr lang="vi-VN" altLang="en-US" sz="2800" b="1" spc="-105"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Rounded Rectangle 12"/>
          <p:cNvSpPr/>
          <p:nvPr/>
        </p:nvSpPr>
        <p:spPr>
          <a:xfrm>
            <a:off x="1691679" y="2019041"/>
            <a:ext cx="7315200" cy="936566"/>
          </a:xfrm>
          <a:prstGeom prst="round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marL="130969" lvl="0" algn="just"/>
            <a:r>
              <a:rPr kumimoji="0" lang="en-US" sz="2400" b="1" i="0" u="none" strike="noStrike" kern="1200" cap="none" spc="0" normalizeH="0" baseline="0" noProof="0" dirty="0">
                <a:ln>
                  <a:noFill/>
                </a:ln>
                <a:solidFill>
                  <a:srgbClr val="FFFF99"/>
                </a:solidFill>
                <a:effectLst/>
                <a:uLnTx/>
                <a:uFillTx/>
                <a:latin typeface="Times New Roman" panose="02020603050405020304" pitchFamily="18" charset="0"/>
                <a:cs typeface="Times New Roman" panose="02020603050405020304" pitchFamily="18" charset="0"/>
              </a:rPr>
              <a:t>PHẦN II: </a:t>
            </a:r>
            <a:r>
              <a:rPr lang="vi-VN" sz="2400" b="1" dirty="0">
                <a:solidFill>
                  <a:prstClr val="white"/>
                </a:solidFill>
                <a:latin typeface="Times New Roman" panose="02020603050405020304" pitchFamily="18" charset="0"/>
                <a:cs typeface="Times New Roman" panose="02020603050405020304" pitchFamily="18" charset="0"/>
              </a:rPr>
              <a:t>ĐÁNH GIÁ CHUNG ĐỐI VỚI </a:t>
            </a:r>
            <a:r>
              <a:rPr lang="en-US" sz="2400" b="1" dirty="0">
                <a:solidFill>
                  <a:prstClr val="white"/>
                </a:solidFill>
                <a:latin typeface="Times New Roman" panose="02020603050405020304" pitchFamily="18" charset="0"/>
                <a:cs typeface="Times New Roman" panose="02020603050405020304" pitchFamily="18" charset="0"/>
              </a:rPr>
              <a:t>NGƯỜI CAO TUỔI</a:t>
            </a:r>
            <a:r>
              <a:rPr lang="vi-VN" sz="2400" b="1" dirty="0">
                <a:solidFill>
                  <a:prstClr val="white"/>
                </a:solidFill>
                <a:latin typeface="Times New Roman" panose="02020603050405020304" pitchFamily="18" charset="0"/>
                <a:cs typeface="Times New Roman" panose="02020603050405020304" pitchFamily="18" charset="0"/>
              </a:rPr>
              <a:t> VIỆT NAM</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ounded Rectangle 13"/>
          <p:cNvSpPr/>
          <p:nvPr/>
        </p:nvSpPr>
        <p:spPr>
          <a:xfrm>
            <a:off x="1691679" y="3393076"/>
            <a:ext cx="7315200" cy="936566"/>
          </a:xfrm>
          <a:prstGeom prst="round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marL="130969" lvl="0" algn="just"/>
            <a:r>
              <a:rPr kumimoji="0" lang="en-US" sz="2400" b="1" i="0" u="none" strike="noStrike" kern="1200" cap="none" spc="0" normalizeH="0" baseline="0" noProof="0" dirty="0">
                <a:ln>
                  <a:noFill/>
                </a:ln>
                <a:solidFill>
                  <a:srgbClr val="FFFF99"/>
                </a:solidFill>
                <a:effectLst/>
                <a:uLnTx/>
                <a:uFillTx/>
                <a:latin typeface="Times New Roman" panose="02020603050405020304" pitchFamily="18" charset="0"/>
                <a:cs typeface="Times New Roman" panose="02020603050405020304" pitchFamily="18" charset="0"/>
              </a:rPr>
              <a:t>PHẦN III: </a:t>
            </a:r>
            <a:r>
              <a:rPr lang="vi-VN" sz="2400" b="1" dirty="0">
                <a:solidFill>
                  <a:prstClr val="white"/>
                </a:solidFill>
                <a:latin typeface="Times New Roman" panose="02020603050405020304" pitchFamily="18" charset="0"/>
                <a:cs typeface="Times New Roman" panose="02020603050405020304" pitchFamily="18" charset="0"/>
              </a:rPr>
              <a:t>NHỮNG VẤN ĐỀ CẦN QUAN TÂM</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478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51470"/>
            <a:ext cx="8712968" cy="400110"/>
          </a:xfrm>
          <a:prstGeom prst="rect">
            <a:avLst/>
          </a:prstGeom>
          <a:noFill/>
        </p:spPr>
        <p:txBody>
          <a:bodyPr wrap="square" rtlCol="0">
            <a:spAutoFit/>
          </a:bodyPr>
          <a:lstStyle/>
          <a:p>
            <a:pPr lvl="0" algn="ctr">
              <a:spcAft>
                <a:spcPts val="0"/>
              </a:spcAft>
              <a:defRPr/>
            </a:pPr>
            <a:r>
              <a:rPr lang="en-US" sz="2000" b="1" dirty="0">
                <a:latin typeface="Times New Roman" panose="02020603050405020304" pitchFamily="18" charset="0"/>
                <a:cs typeface="Times New Roman" panose="02020603050405020304" pitchFamily="18" charset="0"/>
              </a:rPr>
              <a:t>S</a:t>
            </a:r>
            <a:r>
              <a:rPr lang="vi-VN" sz="2000" b="1" dirty="0">
                <a:latin typeface="Times New Roman" panose="02020603050405020304" pitchFamily="18" charset="0"/>
                <a:cs typeface="Times New Roman" panose="02020603050405020304" pitchFamily="18" charset="0"/>
              </a:rPr>
              <a:t>ố lượng</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tỷ lệ </a:t>
            </a:r>
            <a:r>
              <a:rPr lang="en-US" sz="2000" b="1" dirty="0">
                <a:latin typeface="Times New Roman" panose="02020603050405020304" pitchFamily="18" charset="0"/>
                <a:cs typeface="Times New Roman" panose="02020603050405020304" pitchFamily="18" charset="0"/>
              </a:rPr>
              <a:t>NCT </a:t>
            </a:r>
            <a:r>
              <a:rPr lang="vi-VN" sz="2000" b="1" dirty="0">
                <a:latin typeface="Times New Roman" panose="02020603050405020304" pitchFamily="18" charset="0"/>
                <a:cs typeface="Times New Roman" panose="02020603050405020304" pitchFamily="18" charset="0"/>
              </a:rPr>
              <a:t>trong cơ cấu dân số giai đoạn 2009 </a:t>
            </a:r>
            <a:r>
              <a:rPr lang="en-US" sz="2000" b="1"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20</a:t>
            </a:r>
            <a:r>
              <a:rPr lang="en-US" sz="2000" b="1" dirty="0">
                <a:latin typeface="Times New Roman" panose="02020603050405020304" pitchFamily="18" charset="0"/>
                <a:cs typeface="Times New Roman" panose="02020603050405020304" pitchFamily="18" charset="0"/>
              </a:rPr>
              <a:t>21, 2019 - 2021</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378364005"/>
              </p:ext>
            </p:extLst>
          </p:nvPr>
        </p:nvGraphicFramePr>
        <p:xfrm>
          <a:off x="251520" y="512326"/>
          <a:ext cx="8712969" cy="1483360"/>
        </p:xfrm>
        <a:graphic>
          <a:graphicData uri="http://schemas.openxmlformats.org/drawingml/2006/table">
            <a:tbl>
              <a:tblPr firstRow="1" bandRow="1">
                <a:tableStyleId>{5C22544A-7EE6-4342-B048-85BDC9FD1C3A}</a:tableStyleId>
              </a:tblPr>
              <a:tblGrid>
                <a:gridCol w="2261403">
                  <a:extLst>
                    <a:ext uri="{9D8B030D-6E8A-4147-A177-3AD203B41FA5}">
                      <a16:colId xmlns:a16="http://schemas.microsoft.com/office/drawing/2014/main" val="1713620651"/>
                    </a:ext>
                  </a:extLst>
                </a:gridCol>
                <a:gridCol w="1843053">
                  <a:extLst>
                    <a:ext uri="{9D8B030D-6E8A-4147-A177-3AD203B41FA5}">
                      <a16:colId xmlns:a16="http://schemas.microsoft.com/office/drawing/2014/main" val="214629430"/>
                    </a:ext>
                  </a:extLst>
                </a:gridCol>
                <a:gridCol w="2297207">
                  <a:extLst>
                    <a:ext uri="{9D8B030D-6E8A-4147-A177-3AD203B41FA5}">
                      <a16:colId xmlns:a16="http://schemas.microsoft.com/office/drawing/2014/main" val="3415993421"/>
                    </a:ext>
                  </a:extLst>
                </a:gridCol>
                <a:gridCol w="2311306">
                  <a:extLst>
                    <a:ext uri="{9D8B030D-6E8A-4147-A177-3AD203B41FA5}">
                      <a16:colId xmlns:a16="http://schemas.microsoft.com/office/drawing/2014/main" val="6644453"/>
                    </a:ext>
                  </a:extLst>
                </a:gridCol>
              </a:tblGrid>
              <a:tr h="370840">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 </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b="1" dirty="0">
                          <a:solidFill>
                            <a:schemeClr val="tx1"/>
                          </a:solidFill>
                          <a:effectLst/>
                          <a:latin typeface="Times New Roman" panose="02020603050405020304" pitchFamily="18" charset="0"/>
                          <a:ea typeface="Calibri" panose="020F0502020204030204" pitchFamily="34" charset="0"/>
                        </a:rPr>
                        <a:t>01/4/2009</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b="1">
                          <a:solidFill>
                            <a:schemeClr val="tx1"/>
                          </a:solidFill>
                          <a:effectLst/>
                          <a:latin typeface="Times New Roman" panose="02020603050405020304" pitchFamily="18" charset="0"/>
                          <a:ea typeface="Calibri" panose="020F0502020204030204" pitchFamily="34" charset="0"/>
                        </a:rPr>
                        <a:t>01/4/2019</a:t>
                      </a:r>
                      <a:endParaRPr lang="en-US" sz="20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b="1">
                          <a:solidFill>
                            <a:schemeClr val="tx1"/>
                          </a:solidFill>
                          <a:effectLst/>
                          <a:latin typeface="Times New Roman" panose="02020603050405020304" pitchFamily="18" charset="0"/>
                          <a:ea typeface="Calibri" panose="020F0502020204030204" pitchFamily="34" charset="0"/>
                        </a:rPr>
                        <a:t>01/4/2021</a:t>
                      </a:r>
                      <a:endParaRPr lang="en-US" sz="20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837890"/>
                  </a:ext>
                </a:extLst>
              </a:tr>
              <a:tr h="370840">
                <a:tc>
                  <a:txBody>
                    <a:bodyPr/>
                    <a:lstStyle/>
                    <a:p>
                      <a:pPr algn="ctr">
                        <a:lnSpc>
                          <a:spcPct val="107000"/>
                        </a:lnSpc>
                        <a:spcAft>
                          <a:spcPts val="0"/>
                        </a:spcAft>
                      </a:pPr>
                      <a:r>
                        <a:rPr lang="vi-VN" sz="2000" b="1" dirty="0">
                          <a:solidFill>
                            <a:schemeClr val="tx1"/>
                          </a:solidFill>
                          <a:effectLst/>
                          <a:latin typeface="Times New Roman" panose="02020603050405020304" pitchFamily="18" charset="0"/>
                          <a:ea typeface="Calibri" panose="020F0502020204030204" pitchFamily="34" charset="0"/>
                        </a:rPr>
                        <a:t>Tổng dân số</a:t>
                      </a:r>
                      <a:endParaRPr lang="en-US" sz="20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85,8 triệu</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96,2 triệu</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98,2 triệu</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42252"/>
                  </a:ext>
                </a:extLst>
              </a:tr>
              <a:tr h="370840">
                <a:tc>
                  <a:txBody>
                    <a:bodyPr/>
                    <a:lstStyle/>
                    <a:p>
                      <a:pPr algn="ctr">
                        <a:lnSpc>
                          <a:spcPct val="107000"/>
                        </a:lnSpc>
                        <a:spcAft>
                          <a:spcPts val="0"/>
                        </a:spcAft>
                      </a:pPr>
                      <a:r>
                        <a:rPr lang="vi-VN" sz="2000" b="1" dirty="0">
                          <a:solidFill>
                            <a:schemeClr val="tx1"/>
                          </a:solidFill>
                          <a:effectLst/>
                          <a:latin typeface="Times New Roman" panose="02020603050405020304" pitchFamily="18" charset="0"/>
                          <a:ea typeface="Calibri" panose="020F0502020204030204" pitchFamily="34" charset="0"/>
                        </a:rPr>
                        <a:t>Số lượng NCT</a:t>
                      </a:r>
                      <a:endParaRPr lang="en-US" sz="20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7,45 triệu</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11,4 triệu</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12,5 triệu</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8693934"/>
                  </a:ext>
                </a:extLst>
              </a:tr>
              <a:tr h="370840">
                <a:tc>
                  <a:txBody>
                    <a:bodyPr/>
                    <a:lstStyle/>
                    <a:p>
                      <a:pPr algn="ctr">
                        <a:lnSpc>
                          <a:spcPct val="107000"/>
                        </a:lnSpc>
                        <a:spcAft>
                          <a:spcPts val="0"/>
                        </a:spcAft>
                      </a:pPr>
                      <a:r>
                        <a:rPr lang="vi-VN" sz="2000" b="1" dirty="0">
                          <a:solidFill>
                            <a:schemeClr val="tx1"/>
                          </a:solidFill>
                          <a:effectLst/>
                          <a:latin typeface="Times New Roman" panose="02020603050405020304" pitchFamily="18" charset="0"/>
                          <a:ea typeface="Calibri" panose="020F0502020204030204" pitchFamily="34" charset="0"/>
                        </a:rPr>
                        <a:t>Tỷ lệ NCT/dân số</a:t>
                      </a:r>
                      <a:endParaRPr lang="en-US" sz="20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8,68%</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11,4%</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vi-VN" sz="2000" dirty="0">
                          <a:solidFill>
                            <a:schemeClr val="tx1"/>
                          </a:solidFill>
                          <a:effectLst/>
                          <a:latin typeface="Times New Roman" panose="02020603050405020304" pitchFamily="18" charset="0"/>
                          <a:ea typeface="Calibri" panose="020F0502020204030204" pitchFamily="34" charset="0"/>
                        </a:rPr>
                        <a:t>12,8%</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5276325"/>
                  </a:ext>
                </a:extLst>
              </a:tr>
            </a:tbl>
          </a:graphicData>
        </a:graphic>
      </p:graphicFrame>
      <p:graphicFrame>
        <p:nvGraphicFramePr>
          <p:cNvPr id="14" name="Chart 13"/>
          <p:cNvGraphicFramePr/>
          <p:nvPr>
            <p:extLst>
              <p:ext uri="{D42A27DB-BD31-4B8C-83A1-F6EECF244321}">
                <p14:modId xmlns:p14="http://schemas.microsoft.com/office/powerpoint/2010/main" val="2084229619"/>
              </p:ext>
            </p:extLst>
          </p:nvPr>
        </p:nvGraphicFramePr>
        <p:xfrm>
          <a:off x="0" y="2023293"/>
          <a:ext cx="2843808"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773080290"/>
              </p:ext>
            </p:extLst>
          </p:nvPr>
        </p:nvGraphicFramePr>
        <p:xfrm>
          <a:off x="2843808" y="1995686"/>
          <a:ext cx="3096344" cy="2835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440132298"/>
              </p:ext>
            </p:extLst>
          </p:nvPr>
        </p:nvGraphicFramePr>
        <p:xfrm>
          <a:off x="6228184" y="1995685"/>
          <a:ext cx="2915816" cy="28359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4070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504" y="411510"/>
            <a:ext cx="8856984" cy="1323439"/>
          </a:xfrm>
          <a:prstGeom prst="rect">
            <a:avLst/>
          </a:prstGeom>
          <a:noFill/>
        </p:spPr>
        <p:txBody>
          <a:bodyPr wrap="square" rtlCol="0">
            <a:spAutoFit/>
          </a:bodyPr>
          <a:lstStyle/>
          <a:p>
            <a:pPr lvl="0" indent="457200" algn="just">
              <a:spcAft>
                <a:spcPts val="1200"/>
              </a:spcAft>
              <a:defRPr/>
            </a:pPr>
            <a:r>
              <a:rPr lang="vi-VN" sz="2400" dirty="0">
                <a:latin typeface="Times New Roman" panose="02020603050405020304" pitchFamily="18" charset="0"/>
                <a:cs typeface="Times New Roman" panose="02020603050405020304" pitchFamily="18" charset="0"/>
              </a:rPr>
              <a:t>Chỉ số già hóa (</a:t>
            </a:r>
            <a:r>
              <a:rPr lang="vi-VN" sz="2400" i="1" dirty="0">
                <a:latin typeface="Times New Roman" panose="02020603050405020304" pitchFamily="18" charset="0"/>
                <a:cs typeface="Times New Roman" panose="02020603050405020304" pitchFamily="18" charset="0"/>
              </a:rPr>
              <a:t>số NCT trên 100 trẻ em dưới 15 tuổi</a:t>
            </a:r>
            <a:r>
              <a:rPr lang="vi-VN" sz="2400" dirty="0">
                <a:latin typeface="Times New Roman" panose="02020603050405020304" pitchFamily="18" charset="0"/>
                <a:cs typeface="Times New Roman" panose="02020603050405020304" pitchFamily="18" charset="0"/>
              </a:rPr>
              <a:t>) tăng nhanh từ 2009, xu hướng già hóa dân số ở </a:t>
            </a:r>
            <a:r>
              <a:rPr lang="en-US" sz="2400" dirty="0">
                <a:latin typeface="Times New Roman" panose="02020603050405020304" pitchFamily="18" charset="0"/>
                <a:cs typeface="Times New Roman" panose="02020603050405020304" pitchFamily="18" charset="0"/>
              </a:rPr>
              <a:t>VN </a:t>
            </a:r>
            <a:r>
              <a:rPr lang="vi-VN" sz="2400" dirty="0">
                <a:latin typeface="Times New Roman" panose="02020603050405020304" pitchFamily="18" charset="0"/>
                <a:cs typeface="Times New Roman" panose="02020603050405020304" pitchFamily="18" charset="0"/>
              </a:rPr>
              <a:t>đang diễn ra nhanh chóng.</a:t>
            </a:r>
          </a:p>
          <a:p>
            <a:pPr lvl="0" indent="457200" algn="ctr">
              <a:spcAft>
                <a:spcPts val="1200"/>
              </a:spcAft>
              <a:defRPr/>
            </a:pPr>
            <a:r>
              <a:rPr lang="vi-VN" sz="2200" b="1" dirty="0">
                <a:latin typeface="Times New Roman" panose="02020603050405020304" pitchFamily="18" charset="0"/>
                <a:cs typeface="Times New Roman" panose="02020603050405020304" pitchFamily="18" charset="0"/>
              </a:rPr>
              <a:t>Biểu: Chỉ số già hóa của Việt Nam giai đoạn 2009 – 2021</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974656398"/>
              </p:ext>
            </p:extLst>
          </p:nvPr>
        </p:nvGraphicFramePr>
        <p:xfrm>
          <a:off x="251520" y="1651908"/>
          <a:ext cx="8712970" cy="1154927"/>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3472211752"/>
                    </a:ext>
                  </a:extLst>
                </a:gridCol>
                <a:gridCol w="864096">
                  <a:extLst>
                    <a:ext uri="{9D8B030D-6E8A-4147-A177-3AD203B41FA5}">
                      <a16:colId xmlns:a16="http://schemas.microsoft.com/office/drawing/2014/main" val="3101784654"/>
                    </a:ext>
                  </a:extLst>
                </a:gridCol>
                <a:gridCol w="864096">
                  <a:extLst>
                    <a:ext uri="{9D8B030D-6E8A-4147-A177-3AD203B41FA5}">
                      <a16:colId xmlns:a16="http://schemas.microsoft.com/office/drawing/2014/main" val="2179390215"/>
                    </a:ext>
                  </a:extLst>
                </a:gridCol>
                <a:gridCol w="864096">
                  <a:extLst>
                    <a:ext uri="{9D8B030D-6E8A-4147-A177-3AD203B41FA5}">
                      <a16:colId xmlns:a16="http://schemas.microsoft.com/office/drawing/2014/main" val="3357702308"/>
                    </a:ext>
                  </a:extLst>
                </a:gridCol>
                <a:gridCol w="864096">
                  <a:extLst>
                    <a:ext uri="{9D8B030D-6E8A-4147-A177-3AD203B41FA5}">
                      <a16:colId xmlns:a16="http://schemas.microsoft.com/office/drawing/2014/main" val="1725936133"/>
                    </a:ext>
                  </a:extLst>
                </a:gridCol>
                <a:gridCol w="864096">
                  <a:extLst>
                    <a:ext uri="{9D8B030D-6E8A-4147-A177-3AD203B41FA5}">
                      <a16:colId xmlns:a16="http://schemas.microsoft.com/office/drawing/2014/main" val="2991901553"/>
                    </a:ext>
                  </a:extLst>
                </a:gridCol>
                <a:gridCol w="864096">
                  <a:extLst>
                    <a:ext uri="{9D8B030D-6E8A-4147-A177-3AD203B41FA5}">
                      <a16:colId xmlns:a16="http://schemas.microsoft.com/office/drawing/2014/main" val="3416004797"/>
                    </a:ext>
                  </a:extLst>
                </a:gridCol>
                <a:gridCol w="864096">
                  <a:extLst>
                    <a:ext uri="{9D8B030D-6E8A-4147-A177-3AD203B41FA5}">
                      <a16:colId xmlns:a16="http://schemas.microsoft.com/office/drawing/2014/main" val="1235649067"/>
                    </a:ext>
                  </a:extLst>
                </a:gridCol>
                <a:gridCol w="792088">
                  <a:extLst>
                    <a:ext uri="{9D8B030D-6E8A-4147-A177-3AD203B41FA5}">
                      <a16:colId xmlns:a16="http://schemas.microsoft.com/office/drawing/2014/main" val="2634318722"/>
                    </a:ext>
                  </a:extLst>
                </a:gridCol>
                <a:gridCol w="720082">
                  <a:extLst>
                    <a:ext uri="{9D8B030D-6E8A-4147-A177-3AD203B41FA5}">
                      <a16:colId xmlns:a16="http://schemas.microsoft.com/office/drawing/2014/main" val="1942552093"/>
                    </a:ext>
                  </a:extLst>
                </a:gridCol>
              </a:tblGrid>
              <a:tr h="567933">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Năm</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2009</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2014</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2015</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2016</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2017</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2018</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2019</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2020</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2021</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461291"/>
                  </a:ext>
                </a:extLst>
              </a:tr>
              <a:tr h="567933">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Chỉ số già hóa</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dirty="0">
                          <a:solidFill>
                            <a:schemeClr val="tx1"/>
                          </a:solidFill>
                          <a:effectLst/>
                          <a:latin typeface="Times New Roman" panose="02020603050405020304" pitchFamily="18" charset="0"/>
                          <a:ea typeface="Calibri" panose="020F0502020204030204" pitchFamily="34" charset="0"/>
                        </a:rPr>
                        <a:t>35.5</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43,3</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47,1</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50,1</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53,4</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56,9</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48,8</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51,0</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dirty="0">
                          <a:solidFill>
                            <a:schemeClr val="tx1"/>
                          </a:solidFill>
                          <a:effectLst/>
                          <a:latin typeface="Times New Roman" panose="02020603050405020304" pitchFamily="18" charset="0"/>
                          <a:ea typeface="Calibri" panose="020F0502020204030204" pitchFamily="34" charset="0"/>
                        </a:rPr>
                        <a:t>53,1</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067605"/>
                  </a:ext>
                </a:extLst>
              </a:tr>
            </a:tbl>
          </a:graphicData>
        </a:graphic>
      </p:graphicFrame>
      <p:sp>
        <p:nvSpPr>
          <p:cNvPr id="6" name="TextBox 5"/>
          <p:cNvSpPr txBox="1"/>
          <p:nvPr/>
        </p:nvSpPr>
        <p:spPr>
          <a:xfrm>
            <a:off x="251520" y="2896364"/>
            <a:ext cx="8712968" cy="1938992"/>
          </a:xfrm>
          <a:prstGeom prst="rect">
            <a:avLst/>
          </a:prstGeom>
          <a:noFill/>
        </p:spPr>
        <p:txBody>
          <a:bodyPr wrap="square" rtlCol="0">
            <a:spAutoFit/>
          </a:bodyPr>
          <a:lstStyle/>
          <a:p>
            <a:pPr lvl="0" indent="457200" algn="just">
              <a:spcAft>
                <a:spcPts val="1200"/>
              </a:spcAft>
              <a:defRPr/>
            </a:pPr>
            <a:r>
              <a:rPr lang="vi-VN" sz="2400" dirty="0">
                <a:latin typeface="Times New Roman" panose="02020603050405020304" pitchFamily="18" charset="0"/>
                <a:cs typeface="Times New Roman" panose="02020603050405020304" pitchFamily="18" charset="0"/>
              </a:rPr>
              <a:t>Dự báo đến 2029 </a:t>
            </a:r>
            <a:r>
              <a:rPr lang="en-US" sz="2400" dirty="0">
                <a:latin typeface="Times New Roman" panose="02020603050405020304" pitchFamily="18" charset="0"/>
                <a:cs typeface="Times New Roman" panose="02020603050405020304" pitchFamily="18" charset="0"/>
              </a:rPr>
              <a:t>VN </a:t>
            </a:r>
            <a:r>
              <a:rPr lang="en-US"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17,2 triệu NCT (</a:t>
            </a:r>
            <a:r>
              <a:rPr lang="vi-VN" sz="2400" i="1" dirty="0">
                <a:latin typeface="Times New Roman" panose="02020603050405020304" pitchFamily="18" charset="0"/>
                <a:cs typeface="Times New Roman" panose="02020603050405020304" pitchFamily="18" charset="0"/>
              </a:rPr>
              <a:t>16,5% dân số</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vi-VN" sz="2400" dirty="0">
                <a:latin typeface="Times New Roman" panose="02020603050405020304" pitchFamily="18" charset="0"/>
                <a:cs typeface="Times New Roman" panose="02020603050405020304" pitchFamily="18" charset="0"/>
              </a:rPr>
              <a:t> 2039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22,2 triệu (</a:t>
            </a:r>
            <a:r>
              <a:rPr lang="vi-VN" sz="2400" i="1" dirty="0">
                <a:latin typeface="Times New Roman" panose="02020603050405020304" pitchFamily="18" charset="0"/>
                <a:cs typeface="Times New Roman" panose="02020603050405020304" pitchFamily="18" charset="0"/>
              </a:rPr>
              <a:t>20,2%</a:t>
            </a:r>
            <a:r>
              <a:rPr lang="vi-VN" sz="2400" dirty="0">
                <a:latin typeface="Times New Roman" panose="02020603050405020304" pitchFamily="18" charset="0"/>
                <a:cs typeface="Times New Roman" panose="02020603050405020304" pitchFamily="18" charset="0"/>
              </a:rPr>
              <a:t>); 2049 </a:t>
            </a:r>
            <a:r>
              <a:rPr lang="en-US"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28,6 triệu (</a:t>
            </a:r>
            <a:r>
              <a:rPr lang="vi-VN" sz="2400" i="1" dirty="0">
                <a:latin typeface="Times New Roman" panose="02020603050405020304" pitchFamily="18" charset="0"/>
                <a:cs typeface="Times New Roman" panose="02020603050405020304" pitchFamily="18" charset="0"/>
              </a:rPr>
              <a:t>24,8%</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2069 </a:t>
            </a:r>
            <a:r>
              <a:rPr lang="en-US"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31,6 triệu (</a:t>
            </a:r>
            <a:r>
              <a:rPr lang="vi-VN" sz="2400" i="1" dirty="0">
                <a:latin typeface="Times New Roman" panose="02020603050405020304" pitchFamily="18" charset="0"/>
                <a:cs typeface="Times New Roman" panose="02020603050405020304" pitchFamily="18" charset="0"/>
              </a:rPr>
              <a:t>27,11%</a:t>
            </a:r>
            <a:r>
              <a:rPr lang="vi-VN" sz="2400" dirty="0">
                <a:latin typeface="Times New Roman" panose="02020603050405020304" pitchFamily="18" charset="0"/>
                <a:cs typeface="Times New Roman" panose="02020603050405020304" pitchFamily="18" charset="0"/>
              </a:rPr>
              <a:t>). Việt Nam sẽ chính thức bước vào giai đoạn “</a:t>
            </a:r>
            <a:r>
              <a:rPr lang="vi-VN" sz="2400" i="1" dirty="0">
                <a:latin typeface="Times New Roman" panose="02020603050405020304" pitchFamily="18" charset="0"/>
                <a:cs typeface="Times New Roman" panose="02020603050405020304" pitchFamily="18" charset="0"/>
              </a:rPr>
              <a:t>dân số già</a:t>
            </a:r>
            <a:r>
              <a:rPr lang="vi-VN" sz="2400" dirty="0">
                <a:latin typeface="Times New Roman" panose="02020603050405020304" pitchFamily="18" charset="0"/>
                <a:cs typeface="Times New Roman" panose="02020603050405020304" pitchFamily="18" charset="0"/>
              </a:rPr>
              <a:t>” năm 2036</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NCT từ 65 tuổi trở lên đạt mức 14,17%</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khoảng 15,46 triệu người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03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430887"/>
          </a:xfrm>
          <a:prstGeom prst="rect">
            <a:avLst/>
          </a:prstGeom>
          <a:noFill/>
        </p:spPr>
        <p:txBody>
          <a:bodyPr wrap="square" rtlCol="0">
            <a:spAutoFit/>
          </a:bodyPr>
          <a:lstStyle/>
          <a:p>
            <a:pPr lvl="0" indent="457200" algn="just">
              <a:spcAft>
                <a:spcPts val="1200"/>
              </a:spcAft>
              <a:defRPr/>
            </a:pPr>
            <a:r>
              <a:rPr lang="vi-VN" sz="2200" b="1" dirty="0">
                <a:latin typeface="Times New Roman" panose="02020603050405020304" pitchFamily="18" charset="0"/>
                <a:cs typeface="Times New Roman" panose="02020603050405020304" pitchFamily="18" charset="0"/>
              </a:rPr>
              <a:t>Chỉ số già hóa của Việt Nam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tăng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nhanh</a:t>
            </a:r>
            <a:r>
              <a:rPr lang="vi-VN" sz="2200" b="1" dirty="0">
                <a:latin typeface="Times New Roman" panose="02020603050405020304" pitchFamily="18" charset="0"/>
                <a:cs typeface="Times New Roman" panose="02020603050405020304" pitchFamily="18" charset="0"/>
              </a:rPr>
              <a:t> giai đoạn 2009 – 2021</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556854422"/>
              </p:ext>
            </p:extLst>
          </p:nvPr>
        </p:nvGraphicFramePr>
        <p:xfrm>
          <a:off x="251520" y="696743"/>
          <a:ext cx="8712970" cy="1154927"/>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3472211752"/>
                    </a:ext>
                  </a:extLst>
                </a:gridCol>
                <a:gridCol w="864096">
                  <a:extLst>
                    <a:ext uri="{9D8B030D-6E8A-4147-A177-3AD203B41FA5}">
                      <a16:colId xmlns:a16="http://schemas.microsoft.com/office/drawing/2014/main" val="3101784654"/>
                    </a:ext>
                  </a:extLst>
                </a:gridCol>
                <a:gridCol w="864096">
                  <a:extLst>
                    <a:ext uri="{9D8B030D-6E8A-4147-A177-3AD203B41FA5}">
                      <a16:colId xmlns:a16="http://schemas.microsoft.com/office/drawing/2014/main" val="2179390215"/>
                    </a:ext>
                  </a:extLst>
                </a:gridCol>
                <a:gridCol w="864096">
                  <a:extLst>
                    <a:ext uri="{9D8B030D-6E8A-4147-A177-3AD203B41FA5}">
                      <a16:colId xmlns:a16="http://schemas.microsoft.com/office/drawing/2014/main" val="3357702308"/>
                    </a:ext>
                  </a:extLst>
                </a:gridCol>
                <a:gridCol w="864096">
                  <a:extLst>
                    <a:ext uri="{9D8B030D-6E8A-4147-A177-3AD203B41FA5}">
                      <a16:colId xmlns:a16="http://schemas.microsoft.com/office/drawing/2014/main" val="1725936133"/>
                    </a:ext>
                  </a:extLst>
                </a:gridCol>
                <a:gridCol w="864096">
                  <a:extLst>
                    <a:ext uri="{9D8B030D-6E8A-4147-A177-3AD203B41FA5}">
                      <a16:colId xmlns:a16="http://schemas.microsoft.com/office/drawing/2014/main" val="2991901553"/>
                    </a:ext>
                  </a:extLst>
                </a:gridCol>
                <a:gridCol w="864096">
                  <a:extLst>
                    <a:ext uri="{9D8B030D-6E8A-4147-A177-3AD203B41FA5}">
                      <a16:colId xmlns:a16="http://schemas.microsoft.com/office/drawing/2014/main" val="3416004797"/>
                    </a:ext>
                  </a:extLst>
                </a:gridCol>
                <a:gridCol w="864096">
                  <a:extLst>
                    <a:ext uri="{9D8B030D-6E8A-4147-A177-3AD203B41FA5}">
                      <a16:colId xmlns:a16="http://schemas.microsoft.com/office/drawing/2014/main" val="1235649067"/>
                    </a:ext>
                  </a:extLst>
                </a:gridCol>
                <a:gridCol w="792088">
                  <a:extLst>
                    <a:ext uri="{9D8B030D-6E8A-4147-A177-3AD203B41FA5}">
                      <a16:colId xmlns:a16="http://schemas.microsoft.com/office/drawing/2014/main" val="2634318722"/>
                    </a:ext>
                  </a:extLst>
                </a:gridCol>
                <a:gridCol w="720082">
                  <a:extLst>
                    <a:ext uri="{9D8B030D-6E8A-4147-A177-3AD203B41FA5}">
                      <a16:colId xmlns:a16="http://schemas.microsoft.com/office/drawing/2014/main" val="1942552093"/>
                    </a:ext>
                  </a:extLst>
                </a:gridCol>
              </a:tblGrid>
              <a:tr h="567933">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Năm</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2009</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2014</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2015</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2016</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2017</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2018</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2019</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2020</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a:solidFill>
                            <a:schemeClr val="tx1"/>
                          </a:solidFill>
                          <a:effectLst/>
                          <a:latin typeface="Times New Roman" panose="02020603050405020304" pitchFamily="18" charset="0"/>
                          <a:ea typeface="Calibri" panose="020F0502020204030204" pitchFamily="34" charset="0"/>
                        </a:rPr>
                        <a:t>2021</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461291"/>
                  </a:ext>
                </a:extLst>
              </a:tr>
              <a:tr h="567933">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Chỉ số già hóa</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dirty="0">
                          <a:solidFill>
                            <a:schemeClr val="tx1"/>
                          </a:solidFill>
                          <a:effectLst/>
                          <a:latin typeface="Times New Roman" panose="02020603050405020304" pitchFamily="18" charset="0"/>
                          <a:ea typeface="Calibri" panose="020F0502020204030204" pitchFamily="34" charset="0"/>
                        </a:rPr>
                        <a:t>35.5</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dirty="0">
                          <a:solidFill>
                            <a:schemeClr val="tx1"/>
                          </a:solidFill>
                          <a:effectLst/>
                          <a:latin typeface="Times New Roman" panose="02020603050405020304" pitchFamily="18" charset="0"/>
                          <a:ea typeface="Calibri" panose="020F0502020204030204" pitchFamily="34" charset="0"/>
                        </a:rPr>
                        <a:t>43,3</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47,1</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50,1</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53,4</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56,9</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48,8</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51,0</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dirty="0">
                          <a:solidFill>
                            <a:schemeClr val="tx1"/>
                          </a:solidFill>
                          <a:effectLst/>
                          <a:latin typeface="Times New Roman" panose="02020603050405020304" pitchFamily="18" charset="0"/>
                          <a:ea typeface="Calibri" panose="020F0502020204030204" pitchFamily="34" charset="0"/>
                        </a:rPr>
                        <a:t>53,1</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067605"/>
                  </a:ext>
                </a:extLst>
              </a:tr>
            </a:tbl>
          </a:graphicData>
        </a:graphic>
      </p:graphicFrame>
      <p:graphicFrame>
        <p:nvGraphicFramePr>
          <p:cNvPr id="7" name="Chart 6"/>
          <p:cNvGraphicFramePr/>
          <p:nvPr>
            <p:extLst>
              <p:ext uri="{D42A27DB-BD31-4B8C-83A1-F6EECF244321}">
                <p14:modId xmlns:p14="http://schemas.microsoft.com/office/powerpoint/2010/main" val="3792321964"/>
              </p:ext>
            </p:extLst>
          </p:nvPr>
        </p:nvGraphicFramePr>
        <p:xfrm>
          <a:off x="251123" y="2067694"/>
          <a:ext cx="8712968" cy="2721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855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6" name="TextBox 5"/>
          <p:cNvSpPr txBox="1"/>
          <p:nvPr/>
        </p:nvSpPr>
        <p:spPr>
          <a:xfrm>
            <a:off x="179512" y="843558"/>
            <a:ext cx="8784976" cy="3323987"/>
          </a:xfrm>
          <a:prstGeom prst="rect">
            <a:avLst/>
          </a:prstGeom>
          <a:noFill/>
        </p:spPr>
        <p:txBody>
          <a:bodyPr wrap="square" rtlCol="0">
            <a:spAutoFit/>
          </a:bodyPr>
          <a:lstStyle/>
          <a:p>
            <a:pPr lvl="0" indent="457200" algn="just">
              <a:spcAft>
                <a:spcPts val="0"/>
              </a:spcAft>
              <a:defRPr/>
            </a:pPr>
            <a:r>
              <a:rPr lang="vi-VN" sz="3000" b="1" i="1" dirty="0">
                <a:solidFill>
                  <a:prstClr val="black"/>
                </a:solidFill>
                <a:latin typeface="Times New Roman" panose="02020603050405020304" pitchFamily="18" charset="0"/>
                <a:cs typeface="Times New Roman" panose="02020603050405020304" pitchFamily="18" charset="0"/>
              </a:rPr>
              <a:t>2.2. Đặc điểm NCT Việt Nam</a:t>
            </a:r>
          </a:p>
          <a:p>
            <a:pPr lvl="0" indent="457200" algn="just">
              <a:spcAft>
                <a:spcPts val="0"/>
              </a:spcAft>
              <a:defRPr/>
            </a:pPr>
            <a:r>
              <a:rPr lang="vi-VN" sz="3000" b="1" i="1" dirty="0">
                <a:solidFill>
                  <a:prstClr val="black"/>
                </a:solidFill>
                <a:latin typeface="Times New Roman" panose="02020603050405020304" pitchFamily="18" charset="0"/>
                <a:cs typeface="Times New Roman" panose="02020603050405020304" pitchFamily="18" charset="0"/>
              </a:rPr>
              <a:t>- Giới tính: </a:t>
            </a:r>
            <a:r>
              <a:rPr lang="vi-VN" sz="3000" dirty="0">
                <a:solidFill>
                  <a:prstClr val="black"/>
                </a:solidFill>
                <a:latin typeface="Times New Roman" panose="02020603050405020304" pitchFamily="18" charset="0"/>
                <a:cs typeface="Times New Roman" panose="02020603050405020304" pitchFamily="18" charset="0"/>
              </a:rPr>
              <a:t>có 5,3 triệu nam giới (42,18%</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trong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tổng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số</a:t>
            </a:r>
            <a:r>
              <a:rPr lang="en-US" sz="3000" dirty="0">
                <a:solidFill>
                  <a:prstClr val="black"/>
                </a:solidFill>
                <a:latin typeface="Times New Roman" panose="02020603050405020304" pitchFamily="18" charset="0"/>
                <a:cs typeface="Times New Roman" panose="02020603050405020304" pitchFamily="18" charset="0"/>
              </a:rPr>
              <a:t> 12,8 </a:t>
            </a:r>
            <a:r>
              <a:rPr lang="en-US" sz="3000" dirty="0" err="1">
                <a:solidFill>
                  <a:prstClr val="black"/>
                </a:solidFill>
                <a:latin typeface="Times New Roman" panose="02020603050405020304" pitchFamily="18" charset="0"/>
                <a:cs typeface="Times New Roman" panose="02020603050405020304" pitchFamily="18" charset="0"/>
              </a:rPr>
              <a:t>triệu</a:t>
            </a:r>
            <a:r>
              <a:rPr lang="en-US" sz="3000" dirty="0">
                <a:solidFill>
                  <a:prstClr val="black"/>
                </a:solidFill>
                <a:latin typeface="Times New Roman" panose="02020603050405020304" pitchFamily="18" charset="0"/>
                <a:cs typeface="Times New Roman" panose="02020603050405020304" pitchFamily="18" charset="0"/>
              </a:rPr>
              <a:t> NCT</a:t>
            </a:r>
            <a:r>
              <a:rPr lang="vi-VN" sz="3000" dirty="0">
                <a:solidFill>
                  <a:prstClr val="black"/>
                </a:solidFill>
                <a:latin typeface="Times New Roman" panose="02020603050405020304" pitchFamily="18" charset="0"/>
                <a:cs typeface="Times New Roman" panose="02020603050405020304" pitchFamily="18" charset="0"/>
              </a:rPr>
              <a:t>) và 7,28 triệu phụ nữ (57,82%)</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Trên</a:t>
            </a:r>
            <a:r>
              <a:rPr lang="vi-VN" sz="3000" dirty="0">
                <a:solidFill>
                  <a:prstClr val="black"/>
                </a:solidFill>
                <a:latin typeface="Times New Roman" panose="02020603050405020304" pitchFamily="18" charset="0"/>
                <a:cs typeface="Times New Roman" panose="02020603050405020304" pitchFamily="18" charset="0"/>
              </a:rPr>
              <a:t> 80</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tuổi</a:t>
            </a:r>
            <a:r>
              <a:rPr lang="vi-VN" sz="3000" dirty="0">
                <a:solidFill>
                  <a:prstClr val="black"/>
                </a:solidFill>
                <a:latin typeface="Times New Roman" panose="02020603050405020304" pitchFamily="18" charset="0"/>
                <a:cs typeface="Times New Roman" panose="02020603050405020304" pitchFamily="18" charset="0"/>
              </a:rPr>
              <a:t> có khoảng gần 1,3 triệu cụ bà (65%) và gần 700 ngàn cụ ông (35%).</a:t>
            </a:r>
          </a:p>
          <a:p>
            <a:pPr lvl="0" indent="457200" algn="just">
              <a:spcAft>
                <a:spcPts val="0"/>
              </a:spcAft>
              <a:defRPr/>
            </a:pPr>
            <a:r>
              <a:rPr lang="vi-VN" sz="3000" b="1" i="1" dirty="0">
                <a:solidFill>
                  <a:prstClr val="black"/>
                </a:solidFill>
                <a:latin typeface="Times New Roman" panose="02020603050405020304" pitchFamily="18" charset="0"/>
                <a:cs typeface="Times New Roman" panose="02020603050405020304" pitchFamily="18" charset="0"/>
              </a:rPr>
              <a:t>- Nơi sinh sống: </a:t>
            </a:r>
            <a:r>
              <a:rPr lang="vi-VN" sz="3000" dirty="0">
                <a:solidFill>
                  <a:prstClr val="black"/>
                </a:solidFill>
                <a:latin typeface="Times New Roman" panose="02020603050405020304" pitchFamily="18" charset="0"/>
                <a:cs typeface="Times New Roman" panose="02020603050405020304" pitchFamily="18" charset="0"/>
              </a:rPr>
              <a:t>36,7% NCT sống ở thành thị, 63,2% ở nông thôn.</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87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3" y="894080"/>
            <a:ext cx="8784975" cy="430887"/>
          </a:xfrm>
          <a:prstGeom prst="rect">
            <a:avLst/>
          </a:prstGeom>
          <a:noFill/>
        </p:spPr>
        <p:txBody>
          <a:bodyPr wrap="square" rtlCol="0">
            <a:spAutoFit/>
          </a:bodyPr>
          <a:lstStyle/>
          <a:p>
            <a:pPr lvl="0" indent="457200" algn="ctr">
              <a:spcAft>
                <a:spcPts val="1200"/>
              </a:spcAft>
              <a:defRPr/>
            </a:pPr>
            <a:r>
              <a:rPr lang="en-US" sz="2200" b="1" dirty="0">
                <a:latin typeface="Times New Roman" panose="02020603050405020304" pitchFamily="18" charset="0"/>
                <a:cs typeface="Times New Roman" panose="02020603050405020304" pitchFamily="18" charset="0"/>
              </a:rPr>
              <a:t>T</a:t>
            </a:r>
            <a:r>
              <a:rPr lang="vi-VN" sz="2200" b="1" dirty="0">
                <a:latin typeface="Times New Roman" panose="02020603050405020304" pitchFamily="18" charset="0"/>
                <a:cs typeface="Times New Roman" panose="02020603050405020304" pitchFamily="18" charset="0"/>
              </a:rPr>
              <a:t>uổi thọ bình quân của Việt Nam từ 2010 đến nay</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202961975"/>
              </p:ext>
            </p:extLst>
          </p:nvPr>
        </p:nvGraphicFramePr>
        <p:xfrm>
          <a:off x="179513" y="1534602"/>
          <a:ext cx="8784978" cy="1397188"/>
        </p:xfrm>
        <a:graphic>
          <a:graphicData uri="http://schemas.openxmlformats.org/drawingml/2006/table">
            <a:tbl>
              <a:tblPr firstRow="1" bandRow="1">
                <a:tableStyleId>{5C22544A-7EE6-4342-B048-85BDC9FD1C3A}</a:tableStyleId>
              </a:tblPr>
              <a:tblGrid>
                <a:gridCol w="2904124">
                  <a:extLst>
                    <a:ext uri="{9D8B030D-6E8A-4147-A177-3AD203B41FA5}">
                      <a16:colId xmlns:a16="http://schemas.microsoft.com/office/drawing/2014/main" val="3472211752"/>
                    </a:ext>
                  </a:extLst>
                </a:gridCol>
                <a:gridCol w="871237">
                  <a:extLst>
                    <a:ext uri="{9D8B030D-6E8A-4147-A177-3AD203B41FA5}">
                      <a16:colId xmlns:a16="http://schemas.microsoft.com/office/drawing/2014/main" val="3357702308"/>
                    </a:ext>
                  </a:extLst>
                </a:gridCol>
                <a:gridCol w="871237">
                  <a:extLst>
                    <a:ext uri="{9D8B030D-6E8A-4147-A177-3AD203B41FA5}">
                      <a16:colId xmlns:a16="http://schemas.microsoft.com/office/drawing/2014/main" val="1725936133"/>
                    </a:ext>
                  </a:extLst>
                </a:gridCol>
                <a:gridCol w="871237">
                  <a:extLst>
                    <a:ext uri="{9D8B030D-6E8A-4147-A177-3AD203B41FA5}">
                      <a16:colId xmlns:a16="http://schemas.microsoft.com/office/drawing/2014/main" val="2991901553"/>
                    </a:ext>
                  </a:extLst>
                </a:gridCol>
                <a:gridCol w="871237">
                  <a:extLst>
                    <a:ext uri="{9D8B030D-6E8A-4147-A177-3AD203B41FA5}">
                      <a16:colId xmlns:a16="http://schemas.microsoft.com/office/drawing/2014/main" val="3416004797"/>
                    </a:ext>
                  </a:extLst>
                </a:gridCol>
                <a:gridCol w="871237">
                  <a:extLst>
                    <a:ext uri="{9D8B030D-6E8A-4147-A177-3AD203B41FA5}">
                      <a16:colId xmlns:a16="http://schemas.microsoft.com/office/drawing/2014/main" val="1235649067"/>
                    </a:ext>
                  </a:extLst>
                </a:gridCol>
                <a:gridCol w="798636">
                  <a:extLst>
                    <a:ext uri="{9D8B030D-6E8A-4147-A177-3AD203B41FA5}">
                      <a16:colId xmlns:a16="http://schemas.microsoft.com/office/drawing/2014/main" val="2634318722"/>
                    </a:ext>
                  </a:extLst>
                </a:gridCol>
                <a:gridCol w="726033">
                  <a:extLst>
                    <a:ext uri="{9D8B030D-6E8A-4147-A177-3AD203B41FA5}">
                      <a16:colId xmlns:a16="http://schemas.microsoft.com/office/drawing/2014/main" val="1942552093"/>
                    </a:ext>
                  </a:extLst>
                </a:gridCol>
              </a:tblGrid>
              <a:tr h="349297">
                <a:tc>
                  <a:txBody>
                    <a:bodyPr/>
                    <a:lstStyle/>
                    <a:p>
                      <a:pPr algn="ctr">
                        <a:lnSpc>
                          <a:spcPct val="107000"/>
                        </a:lnSpc>
                        <a:spcAft>
                          <a:spcPts val="0"/>
                        </a:spcAft>
                      </a:pPr>
                      <a:r>
                        <a:rPr lang="en-US" sz="1800" b="1" dirty="0">
                          <a:solidFill>
                            <a:schemeClr val="tx1"/>
                          </a:solidFill>
                          <a:effectLst/>
                          <a:latin typeface="Times New Roman" panose="02020603050405020304" pitchFamily="18" charset="0"/>
                          <a:ea typeface="Calibri" panose="020F0502020204030204" pitchFamily="34" charset="0"/>
                        </a:rPr>
                        <a:t>NĂM</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1989</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2009</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b="1" dirty="0">
                          <a:solidFill>
                            <a:schemeClr val="tx1"/>
                          </a:solidFill>
                          <a:effectLst/>
                          <a:latin typeface="Times New Roman" panose="02020603050405020304" pitchFamily="18" charset="0"/>
                          <a:ea typeface="Calibri" panose="020F0502020204030204" pitchFamily="34" charset="0"/>
                        </a:rPr>
                        <a:t>2015</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b="1" dirty="0">
                          <a:solidFill>
                            <a:schemeClr val="tx1"/>
                          </a:solidFill>
                          <a:effectLst/>
                          <a:latin typeface="Times New Roman" panose="02020603050405020304" pitchFamily="18" charset="0"/>
                          <a:ea typeface="Calibri" panose="020F0502020204030204" pitchFamily="34" charset="0"/>
                        </a:rPr>
                        <a:t>2018</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b="1" dirty="0">
                          <a:solidFill>
                            <a:schemeClr val="tx1"/>
                          </a:solidFill>
                          <a:effectLst/>
                          <a:latin typeface="Times New Roman" panose="02020603050405020304" pitchFamily="18" charset="0"/>
                          <a:ea typeface="Calibri" panose="020F0502020204030204" pitchFamily="34" charset="0"/>
                        </a:rPr>
                        <a:t>2019</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b="1" dirty="0">
                          <a:solidFill>
                            <a:schemeClr val="tx1"/>
                          </a:solidFill>
                          <a:effectLst/>
                          <a:latin typeface="Times New Roman" panose="02020603050405020304" pitchFamily="18" charset="0"/>
                          <a:ea typeface="Calibri" panose="020F0502020204030204" pitchFamily="34" charset="0"/>
                        </a:rPr>
                        <a:t>2020</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b="1" dirty="0">
                          <a:solidFill>
                            <a:schemeClr val="tx1"/>
                          </a:solidFill>
                          <a:effectLst/>
                          <a:latin typeface="Times New Roman" panose="02020603050405020304" pitchFamily="18" charset="0"/>
                          <a:ea typeface="Calibri" panose="020F0502020204030204" pitchFamily="34" charset="0"/>
                        </a:rPr>
                        <a:t>2021</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461291"/>
                  </a:ext>
                </a:extLst>
              </a:tr>
              <a:tr h="349297">
                <a:tc>
                  <a:txBody>
                    <a:bodyPr/>
                    <a:lstStyle/>
                    <a:p>
                      <a:pPr algn="ctr">
                        <a:lnSpc>
                          <a:spcPct val="107000"/>
                        </a:lnSpc>
                        <a:spcAft>
                          <a:spcPts val="0"/>
                        </a:spcAft>
                      </a:pPr>
                      <a:r>
                        <a:rPr lang="en-US" sz="1800" b="1" dirty="0" err="1">
                          <a:solidFill>
                            <a:schemeClr val="tx1"/>
                          </a:solidFill>
                          <a:effectLst/>
                          <a:latin typeface="Times New Roman" panose="02020603050405020304" pitchFamily="18" charset="0"/>
                          <a:ea typeface="Calibri" panose="020F0502020204030204" pitchFamily="34" charset="0"/>
                        </a:rPr>
                        <a:t>Tuổi</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thọ</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bình</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quân</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chung</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dirty="0">
                          <a:solidFill>
                            <a:schemeClr val="tx1"/>
                          </a:solidFill>
                          <a:effectLst/>
                          <a:latin typeface="Times New Roman" panose="02020603050405020304" pitchFamily="18" charset="0"/>
                          <a:ea typeface="Calibri" panose="020F0502020204030204" pitchFamily="34" charset="0"/>
                        </a:rPr>
                        <a:t>65,2</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dirty="0">
                          <a:solidFill>
                            <a:schemeClr val="tx1"/>
                          </a:solidFill>
                          <a:effectLst/>
                          <a:latin typeface="Times New Roman" panose="02020603050405020304" pitchFamily="18" charset="0"/>
                          <a:ea typeface="Calibri" panose="020F0502020204030204" pitchFamily="34" charset="0"/>
                        </a:rPr>
                        <a:t>72,8</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a:solidFill>
                            <a:schemeClr val="tx1"/>
                          </a:solidFill>
                          <a:effectLst/>
                          <a:latin typeface="Times New Roman" panose="02020603050405020304" pitchFamily="18" charset="0"/>
                          <a:ea typeface="Calibri" panose="020F0502020204030204" pitchFamily="34" charset="0"/>
                        </a:rPr>
                        <a:t>73,6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a:solidFill>
                            <a:schemeClr val="tx1"/>
                          </a:solidFill>
                          <a:effectLst/>
                          <a:latin typeface="Times New Roman" panose="02020603050405020304" pitchFamily="18" charset="0"/>
                          <a:ea typeface="Calibri" panose="020F0502020204030204" pitchFamily="34" charset="0"/>
                        </a:rPr>
                        <a:t>73,7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a:solidFill>
                            <a:schemeClr val="tx1"/>
                          </a:solidFill>
                          <a:effectLst/>
                          <a:latin typeface="Times New Roman" panose="02020603050405020304" pitchFamily="18" charset="0"/>
                          <a:ea typeface="Calibri" panose="020F0502020204030204" pitchFamily="34" charset="0"/>
                        </a:rPr>
                        <a:t>73,6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067605"/>
                  </a:ext>
                </a:extLst>
              </a:tr>
              <a:tr h="349297">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b="1" dirty="0" err="1">
                          <a:solidFill>
                            <a:schemeClr val="tx1"/>
                          </a:solidFill>
                          <a:effectLst/>
                          <a:latin typeface="Times New Roman" panose="02020603050405020304" pitchFamily="18" charset="0"/>
                          <a:ea typeface="Calibri" panose="020F0502020204030204" pitchFamily="34" charset="0"/>
                        </a:rPr>
                        <a:t>Tuổi</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thọ</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bình</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quân</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nam</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a:solidFill>
                            <a:schemeClr val="tx1"/>
                          </a:solidFill>
                          <a:effectLst/>
                          <a:latin typeface="Times New Roman" panose="02020603050405020304" pitchFamily="18" charset="0"/>
                          <a:ea typeface="Calibri" panose="020F0502020204030204" pitchFamily="34" charset="0"/>
                        </a:rPr>
                        <a:t>-</a:t>
                      </a:r>
                      <a:endParaRPr lang="en-US" sz="180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a:solidFill>
                            <a:schemeClr val="tx1"/>
                          </a:solidFill>
                          <a:effectLst/>
                          <a:latin typeface="Times New Roman" panose="02020603050405020304" pitchFamily="18" charset="0"/>
                          <a:ea typeface="Calibri" panose="020F0502020204030204" pitchFamily="34" charset="0"/>
                        </a:rPr>
                        <a:t>70,7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a:solidFill>
                            <a:schemeClr val="tx1"/>
                          </a:solidFill>
                          <a:effectLst/>
                          <a:latin typeface="Times New Roman" panose="02020603050405020304" pitchFamily="18" charset="0"/>
                          <a:ea typeface="Calibri" panose="020F0502020204030204" pitchFamily="34" charset="0"/>
                        </a:rPr>
                        <a:t>71,0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a:solidFill>
                            <a:schemeClr val="tx1"/>
                          </a:solidFill>
                          <a:effectLst/>
                          <a:latin typeface="Times New Roman" panose="02020603050405020304" pitchFamily="18" charset="0"/>
                          <a:ea typeface="Calibri" panose="020F0502020204030204" pitchFamily="34" charset="0"/>
                        </a:rPr>
                        <a:t>71,1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9036650"/>
                  </a:ext>
                </a:extLst>
              </a:tr>
              <a:tr h="349297">
                <a:tc>
                  <a:txBody>
                    <a:bodyPr/>
                    <a:lstStyle/>
                    <a:p>
                      <a:pPr algn="ctr">
                        <a:lnSpc>
                          <a:spcPct val="107000"/>
                        </a:lnSpc>
                        <a:spcAft>
                          <a:spcPts val="0"/>
                        </a:spcAft>
                      </a:pPr>
                      <a:r>
                        <a:rPr lang="en-US" sz="1800" b="1" dirty="0" err="1">
                          <a:solidFill>
                            <a:schemeClr val="tx1"/>
                          </a:solidFill>
                          <a:effectLst/>
                          <a:latin typeface="Times New Roman" panose="02020603050405020304" pitchFamily="18" charset="0"/>
                          <a:ea typeface="Calibri" panose="020F0502020204030204" pitchFamily="34" charset="0"/>
                        </a:rPr>
                        <a:t>Tuổi</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thọ</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bình</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quân</a:t>
                      </a:r>
                      <a:r>
                        <a:rPr lang="en-US" sz="1800" b="1" baseline="0" dirty="0">
                          <a:solidFill>
                            <a:schemeClr val="tx1"/>
                          </a:solidFill>
                          <a:effectLst/>
                          <a:latin typeface="Times New Roman" panose="02020603050405020304" pitchFamily="18" charset="0"/>
                          <a:ea typeface="Calibri" panose="020F0502020204030204" pitchFamily="34" charset="0"/>
                        </a:rPr>
                        <a:t> </a:t>
                      </a:r>
                      <a:r>
                        <a:rPr lang="en-US" sz="1800" b="1" baseline="0" dirty="0" err="1">
                          <a:solidFill>
                            <a:schemeClr val="tx1"/>
                          </a:solidFill>
                          <a:effectLst/>
                          <a:latin typeface="Times New Roman" panose="02020603050405020304" pitchFamily="18" charset="0"/>
                          <a:ea typeface="Calibri" panose="020F0502020204030204" pitchFamily="34" charset="0"/>
                        </a:rPr>
                        <a:t>nữ</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b="1" dirty="0">
                          <a:solidFill>
                            <a:schemeClr val="tx1"/>
                          </a:solidFill>
                          <a:effectLst/>
                          <a:latin typeface="Times New Roman" panose="02020603050405020304" pitchFamily="18" charset="0"/>
                          <a:ea typeface="Calibri" panose="020F0502020204030204" pitchFamily="34" charset="0"/>
                        </a:rPr>
                        <a:t>-</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vi-VN" sz="1800" dirty="0">
                          <a:solidFill>
                            <a:schemeClr val="tx1"/>
                          </a:solidFill>
                          <a:effectLst/>
                          <a:latin typeface="Times New Roman" panose="02020603050405020304" pitchFamily="18" charset="0"/>
                          <a:ea typeface="Calibri" panose="020F0502020204030204" pitchFamily="34" charset="0"/>
                        </a:rPr>
                        <a:t>-</a:t>
                      </a:r>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rPr>
                        <a:t>76,4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930907"/>
                  </a:ext>
                </a:extLst>
              </a:tr>
            </a:tbl>
          </a:graphicData>
        </a:graphic>
      </p:graphicFrame>
      <p:sp>
        <p:nvSpPr>
          <p:cNvPr id="6" name="TextBox 5"/>
          <p:cNvSpPr txBox="1"/>
          <p:nvPr/>
        </p:nvSpPr>
        <p:spPr>
          <a:xfrm>
            <a:off x="251520" y="124639"/>
            <a:ext cx="8712968" cy="830997"/>
          </a:xfrm>
          <a:prstGeom prst="rect">
            <a:avLst/>
          </a:prstGeom>
          <a:noFill/>
        </p:spPr>
        <p:txBody>
          <a:bodyPr wrap="square" rtlCol="0">
            <a:spAutoFit/>
          </a:bodyPr>
          <a:lstStyle/>
          <a:p>
            <a:pPr lvl="0" indent="457200" algn="just">
              <a:spcAft>
                <a:spcPts val="1200"/>
              </a:spcAft>
              <a:defRPr/>
            </a:pP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Tuổi thọ trung bình </a:t>
            </a:r>
            <a:r>
              <a:rPr lang="vi-VN" sz="2400" dirty="0">
                <a:latin typeface="Times New Roman" panose="02020603050405020304" pitchFamily="18" charset="0"/>
                <a:cs typeface="Times New Roman" panose="02020603050405020304" pitchFamily="18" charset="0"/>
              </a:rPr>
              <a:t>73,6 tuổi; tuổi thọ trung bình của nam giới thấp hơn nữ giới (nam 71,1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nữ 76,4 tuổi). </a:t>
            </a:r>
          </a:p>
        </p:txBody>
      </p:sp>
      <p:sp>
        <p:nvSpPr>
          <p:cNvPr id="7" name="TextBox 6"/>
          <p:cNvSpPr txBox="1"/>
          <p:nvPr/>
        </p:nvSpPr>
        <p:spPr>
          <a:xfrm>
            <a:off x="179513" y="3147814"/>
            <a:ext cx="8937376" cy="1446550"/>
          </a:xfrm>
          <a:prstGeom prst="rect">
            <a:avLst/>
          </a:prstGeom>
          <a:noFill/>
        </p:spPr>
        <p:txBody>
          <a:bodyPr wrap="square" rtlCol="0">
            <a:spAutoFit/>
          </a:bodyPr>
          <a:lstStyle/>
          <a:p>
            <a:pPr lvl="0" indent="457200" algn="ctr">
              <a:spcAft>
                <a:spcPts val="0"/>
              </a:spcAft>
              <a:defRPr/>
            </a:pPr>
            <a:r>
              <a:rPr lang="en-US" sz="2200" b="1" dirty="0">
                <a:latin typeface="Times New Roman" panose="02020603050405020304" pitchFamily="18" charset="0"/>
                <a:cs typeface="Times New Roman" panose="02020603050405020304" pitchFamily="18" charset="0"/>
              </a:rPr>
              <a:t>So </a:t>
            </a:r>
            <a:r>
              <a:rPr lang="en-US" sz="2200" b="1" dirty="0" err="1">
                <a:latin typeface="Times New Roman" panose="02020603050405020304" pitchFamily="18" charset="0"/>
                <a:cs typeface="Times New Roman" panose="02020603050405020304" pitchFamily="18" charset="0"/>
              </a:rPr>
              <a:t>sánh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thọ</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năm</a:t>
            </a:r>
            <a:r>
              <a:rPr lang="en-US" sz="2200" b="1" dirty="0">
                <a:latin typeface="Times New Roman" panose="02020603050405020304" pitchFamily="18" charset="0"/>
                <a:cs typeface="Times New Roman" panose="02020603050405020304" pitchFamily="18" charset="0"/>
              </a:rPr>
              <a:t> 2021)</a:t>
            </a:r>
          </a:p>
          <a:p>
            <a:pPr lvl="0" indent="457200" algn="just">
              <a:spcAft>
                <a:spcPts val="0"/>
              </a:spcAft>
              <a:defRPr/>
            </a:pP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73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p>
          <a:p>
            <a:pPr lvl="0" indent="457200" algn="just">
              <a:spcAft>
                <a:spcPts val="0"/>
              </a:spcAft>
              <a:defRPr/>
            </a:pP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dương</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78</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Á: </a:t>
            </a:r>
            <a:r>
              <a:rPr lang="en-US" sz="2200" b="1" dirty="0">
                <a:latin typeface="Times New Roman" panose="02020603050405020304" pitchFamily="18" charset="0"/>
                <a:cs typeface="Times New Roman" panose="02020603050405020304" pitchFamily="18" charset="0"/>
              </a:rPr>
              <a:t>74</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Phi: </a:t>
            </a:r>
            <a:r>
              <a:rPr lang="en-US" sz="2200" b="1" dirty="0">
                <a:latin typeface="Times New Roman" panose="02020603050405020304" pitchFamily="18" charset="0"/>
                <a:cs typeface="Times New Roman" panose="02020603050405020304" pitchFamily="18" charset="0"/>
              </a:rPr>
              <a:t>64</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 73,6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579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2" y="411510"/>
            <a:ext cx="8784976" cy="3416320"/>
          </a:xfrm>
          <a:prstGeom prst="rect">
            <a:avLst/>
          </a:prstGeom>
          <a:noFill/>
        </p:spPr>
        <p:txBody>
          <a:bodyPr wrap="square" rtlCol="0">
            <a:spAutoFit/>
          </a:bodyPr>
          <a:lstStyle/>
          <a:p>
            <a:pPr lvl="0" indent="457200" algn="just">
              <a:spcAft>
                <a:spcPts val="1200"/>
              </a:spcAft>
              <a:defRPr/>
            </a:pPr>
            <a:r>
              <a:rPr lang="vi-VN" sz="2400" dirty="0">
                <a:latin typeface="+mj-lt"/>
                <a:cs typeface="Times New Roman" panose="02020603050405020304" pitchFamily="18" charset="0"/>
              </a:rPr>
              <a:t>- </a:t>
            </a:r>
            <a:r>
              <a:rPr lang="vi-VN" sz="2700" dirty="0">
                <a:latin typeface="+mj-lt"/>
                <a:cs typeface="Times New Roman" panose="02020603050405020304" pitchFamily="18" charset="0"/>
              </a:rPr>
              <a:t>Hàng năm có </a:t>
            </a:r>
            <a:r>
              <a:rPr lang="vi-VN" sz="2700" b="1" dirty="0">
                <a:latin typeface="+mj-lt"/>
                <a:cs typeface="Times New Roman" panose="02020603050405020304" pitchFamily="18" charset="0"/>
              </a:rPr>
              <a:t>1,1</a:t>
            </a:r>
            <a:r>
              <a:rPr lang="vi-VN" sz="2700" dirty="0">
                <a:latin typeface="+mj-lt"/>
                <a:cs typeface="Times New Roman" panose="02020603050405020304" pitchFamily="18" charset="0"/>
              </a:rPr>
              <a:t> triệu NCT được chúc thọ, mừng thọ; </a:t>
            </a:r>
            <a:r>
              <a:rPr lang="vi-VN" sz="2700" b="1" dirty="0">
                <a:latin typeface="+mj-lt"/>
                <a:cs typeface="Times New Roman" panose="02020603050405020304" pitchFamily="18" charset="0"/>
              </a:rPr>
              <a:t>3</a:t>
            </a:r>
            <a:r>
              <a:rPr lang="vi-VN" sz="2700" dirty="0">
                <a:latin typeface="+mj-lt"/>
                <a:cs typeface="Times New Roman" panose="02020603050405020304" pitchFamily="18" charset="0"/>
              </a:rPr>
              <a:t> triệu NCT được lập hồ sơ theo dõi sức khoẻ, gần </a:t>
            </a:r>
            <a:r>
              <a:rPr lang="vi-VN" sz="2700" b="1" dirty="0">
                <a:latin typeface="+mj-lt"/>
                <a:cs typeface="Times New Roman" panose="02020603050405020304" pitchFamily="18" charset="0"/>
              </a:rPr>
              <a:t>4</a:t>
            </a:r>
            <a:r>
              <a:rPr lang="vi-VN" sz="2700" dirty="0">
                <a:latin typeface="+mj-lt"/>
                <a:cs typeface="Times New Roman" panose="02020603050405020304" pitchFamily="18" charset="0"/>
              </a:rPr>
              <a:t> triệu NCT được khám sức khoẻ định kỳ; trên </a:t>
            </a:r>
            <a:r>
              <a:rPr lang="vi-VN" sz="2700" b="1" dirty="0">
                <a:latin typeface="+mj-lt"/>
                <a:cs typeface="Times New Roman" panose="02020603050405020304" pitchFamily="18" charset="0"/>
              </a:rPr>
              <a:t>95%</a:t>
            </a:r>
            <a:r>
              <a:rPr lang="vi-VN" sz="2700" dirty="0">
                <a:latin typeface="+mj-lt"/>
                <a:cs typeface="Times New Roman" panose="02020603050405020304" pitchFamily="18" charset="0"/>
              </a:rPr>
              <a:t> NCT có thẻ BHYT; cả nước có trên </a:t>
            </a:r>
            <a:r>
              <a:rPr lang="vi-VN" sz="2700" b="1" dirty="0">
                <a:latin typeface="+mj-lt"/>
                <a:cs typeface="Times New Roman" panose="02020603050405020304" pitchFamily="18" charset="0"/>
              </a:rPr>
              <a:t>77</a:t>
            </a:r>
            <a:r>
              <a:rPr lang="en-US" sz="2700" b="1" dirty="0">
                <a:latin typeface="Times New Roman" panose="02020603050405020304" pitchFamily="18" charset="0"/>
                <a:cs typeface="Times New Roman" panose="02020603050405020304" pitchFamily="18" charset="0"/>
              </a:rPr>
              <a:t>.000</a:t>
            </a:r>
            <a:r>
              <a:rPr lang="vi-VN" sz="2700" b="1"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câu </a:t>
            </a:r>
            <a:r>
              <a:rPr lang="vi-VN" sz="2700" dirty="0">
                <a:latin typeface="+mj-lt"/>
                <a:cs typeface="Times New Roman" panose="02020603050405020304" pitchFamily="18" charset="0"/>
              </a:rPr>
              <a:t>lạc bộ của NCT ở cơ sở </a:t>
            </a:r>
            <a:r>
              <a:rPr lang="en-US" sz="2700" dirty="0">
                <a:latin typeface="+mj-lt"/>
                <a:cs typeface="Times New Roman" panose="02020603050405020304" pitchFamily="18" charset="0"/>
              </a:rPr>
              <a:t>(</a:t>
            </a:r>
            <a:r>
              <a:rPr lang="vi-VN" sz="2700" b="1" dirty="0">
                <a:latin typeface="+mj-lt"/>
                <a:cs typeface="Times New Roman" panose="02020603050405020304" pitchFamily="18" charset="0"/>
              </a:rPr>
              <a:t>2,5</a:t>
            </a:r>
            <a:r>
              <a:rPr lang="vi-VN" sz="2700" dirty="0">
                <a:latin typeface="+mj-lt"/>
                <a:cs typeface="Times New Roman" panose="02020603050405020304" pitchFamily="18" charset="0"/>
              </a:rPr>
              <a:t> triệu NCT tham gia</a:t>
            </a:r>
            <a:r>
              <a:rPr lang="en-US" sz="2700" dirty="0">
                <a:latin typeface="+mj-lt"/>
                <a:cs typeface="Times New Roman" panose="02020603050405020304" pitchFamily="18" charset="0"/>
              </a:rPr>
              <a:t>);</a:t>
            </a:r>
            <a:r>
              <a:rPr lang="vi-VN" sz="2700" dirty="0">
                <a:latin typeface="+mj-lt"/>
                <a:cs typeface="Times New Roman" panose="02020603050405020304" pitchFamily="18" charset="0"/>
              </a:rPr>
              <a:t> Hội NCT đã thành lập </a:t>
            </a:r>
            <a:r>
              <a:rPr lang="vi-VN" sz="2700" b="1" dirty="0">
                <a:latin typeface="+mj-lt"/>
                <a:cs typeface="Times New Roman" panose="02020603050405020304" pitchFamily="18" charset="0"/>
              </a:rPr>
              <a:t>3.500</a:t>
            </a:r>
            <a:r>
              <a:rPr lang="vi-VN" sz="2700" dirty="0">
                <a:latin typeface="+mj-lt"/>
                <a:cs typeface="Times New Roman" panose="02020603050405020304" pitchFamily="18" charset="0"/>
              </a:rPr>
              <a:t> câu lạc bộ liên thế hệ tự giúp nhau, thu hút trên </a:t>
            </a:r>
            <a:r>
              <a:rPr lang="vi-VN" sz="2700" b="1" dirty="0">
                <a:latin typeface="+mj-lt"/>
                <a:cs typeface="Times New Roman" panose="02020603050405020304" pitchFamily="18" charset="0"/>
              </a:rPr>
              <a:t>170</a:t>
            </a:r>
            <a:r>
              <a:rPr lang="en-US" sz="2700" b="1" dirty="0">
                <a:latin typeface="+mj-lt"/>
                <a:cs typeface="Times New Roman" panose="02020603050405020304" pitchFamily="18" charset="0"/>
              </a:rPr>
              <a:t>.</a:t>
            </a:r>
            <a:r>
              <a:rPr lang="en-US" sz="2700" b="1" dirty="0">
                <a:latin typeface="Times New Roman" panose="02020603050405020304" pitchFamily="18" charset="0"/>
                <a:cs typeface="Times New Roman" panose="02020603050405020304" pitchFamily="18" charset="0"/>
              </a:rPr>
              <a:t>000</a:t>
            </a:r>
            <a:r>
              <a:rPr lang="vi-VN" sz="2700" dirty="0">
                <a:latin typeface="+mj-lt"/>
                <a:cs typeface="Times New Roman" panose="02020603050405020304" pitchFamily="18" charset="0"/>
              </a:rPr>
              <a:t> người tham gia. Mô hình này được quốc tế đánh giá cao, đạt giải nhất "</a:t>
            </a:r>
            <a:r>
              <a:rPr lang="vi-VN" sz="2700" i="1" dirty="0">
                <a:latin typeface="+mj-lt"/>
                <a:cs typeface="Times New Roman" panose="02020603050405020304" pitchFamily="18" charset="0"/>
              </a:rPr>
              <a:t>Sáng kiến vì một Châu Á già hoá khoẻ mạnh</a:t>
            </a:r>
            <a:r>
              <a:rPr lang="vi-VN" sz="2400" dirty="0">
                <a:latin typeface="+mj-lt"/>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45193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4124206"/>
          </a:xfrm>
          <a:prstGeom prst="rect">
            <a:avLst/>
          </a:prstGeom>
          <a:noFill/>
        </p:spPr>
        <p:txBody>
          <a:bodyPr wrap="square" rtlCol="0">
            <a:spAutoFit/>
          </a:bodyPr>
          <a:lstStyle/>
          <a:p>
            <a:pPr lvl="0" indent="457200" algn="just">
              <a:spcAft>
                <a:spcPts val="1200"/>
              </a:spcAft>
              <a:defRPr/>
            </a:pPr>
            <a:r>
              <a:rPr lang="vi-VN" sz="2800" dirty="0">
                <a:latin typeface="+mj-lt"/>
                <a:cs typeface="Times New Roman" panose="02020603050405020304" pitchFamily="18" charset="0"/>
              </a:rPr>
              <a:t>- Chỉ số phát triển con người (HDI): là chỉ tiêu kinh tế - xã hội tổng hợp</a:t>
            </a:r>
            <a:r>
              <a:rPr lang="en-US" sz="2800" dirty="0">
                <a:latin typeface="+mj-lt"/>
                <a:cs typeface="Times New Roman" panose="02020603050405020304" pitchFamily="18" charset="0"/>
              </a:rPr>
              <a:t> </a:t>
            </a:r>
            <a:r>
              <a:rPr lang="en-US" sz="2800" i="1" dirty="0">
                <a:latin typeface="+mj-lt"/>
                <a:cs typeface="Times New Roman" panose="02020603050405020304" pitchFamily="18" charset="0"/>
              </a:rPr>
              <a:t>(</a:t>
            </a:r>
            <a:r>
              <a:rPr lang="vi-VN" sz="2800" i="1" dirty="0">
                <a:latin typeface="+mj-lt"/>
                <a:cs typeface="Times New Roman" panose="02020603050405020304" pitchFamily="18" charset="0"/>
              </a:rPr>
              <a:t>được xác định qua tuổi thọ bình quân, trình độ giáo dục và thu nhập bình quân đầu người</a:t>
            </a:r>
            <a:r>
              <a:rPr lang="en-US" sz="2800" i="1" dirty="0">
                <a:latin typeface="+mj-lt"/>
                <a:cs typeface="Times New Roman" panose="02020603050405020304" pitchFamily="18" charset="0"/>
              </a:rPr>
              <a:t>)</a:t>
            </a:r>
            <a:r>
              <a:rPr lang="vi-VN" sz="2800" dirty="0">
                <a:latin typeface="+mj-lt"/>
                <a:cs typeface="Times New Roman" panose="02020603050405020304" pitchFamily="18" charset="0"/>
              </a:rPr>
              <a:t>. </a:t>
            </a:r>
            <a:endParaRPr lang="en-US" sz="2800" dirty="0">
              <a:latin typeface="+mj-lt"/>
              <a:cs typeface="Times New Roman" panose="02020603050405020304" pitchFamily="18" charset="0"/>
            </a:endParaRPr>
          </a:p>
          <a:p>
            <a:pPr lvl="0" indent="457200" algn="just">
              <a:spcAft>
                <a:spcPts val="1200"/>
              </a:spcAft>
              <a:defRPr/>
            </a:pPr>
            <a:r>
              <a:rPr lang="vi-VN" sz="2800" dirty="0">
                <a:latin typeface="+mj-lt"/>
                <a:cs typeface="Times New Roman" panose="02020603050405020304" pitchFamily="18" charset="0"/>
              </a:rPr>
              <a:t>HDI của Việt Nam giai đoạn 2016 – 2020 đạt thành tựu đáng kể, liên tục tăng qua các năm: từ mức 0,682</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điểm</a:t>
            </a:r>
            <a:r>
              <a:rPr lang="vi-VN" sz="2800" dirty="0">
                <a:latin typeface="+mj-lt"/>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mj-lt"/>
                <a:cs typeface="Times New Roman" panose="02020603050405020304" pitchFamily="18" charset="0"/>
              </a:rPr>
              <a:t> </a:t>
            </a:r>
            <a:r>
              <a:rPr lang="vi-VN" sz="2800" dirty="0">
                <a:latin typeface="+mj-lt"/>
                <a:cs typeface="Times New Roman" panose="02020603050405020304" pitchFamily="18" charset="0"/>
              </a:rPr>
              <a:t>2016) </a:t>
            </a:r>
            <a:r>
              <a:rPr lang="en-US" sz="2800" dirty="0" err="1">
                <a:latin typeface="+mj-lt"/>
                <a:cs typeface="Times New Roman" panose="02020603050405020304" pitchFamily="18" charset="0"/>
              </a:rPr>
              <a:t>lên</a:t>
            </a:r>
            <a:r>
              <a:rPr lang="vi-VN" sz="2800" dirty="0">
                <a:latin typeface="+mj-lt"/>
                <a:cs typeface="Times New Roman" panose="02020603050405020304" pitchFamily="18" charset="0"/>
              </a:rPr>
              <a:t> 0,706 (</a:t>
            </a:r>
            <a:r>
              <a:rPr lang="en-US" sz="2800" dirty="0" err="1">
                <a:latin typeface="Times New Roman" panose="02020603050405020304" pitchFamily="18" charset="0"/>
                <a:cs typeface="Times New Roman" panose="02020603050405020304" pitchFamily="18" charset="0"/>
              </a:rPr>
              <a:t>năm</a:t>
            </a:r>
            <a:r>
              <a:rPr lang="en-US" sz="2800" dirty="0">
                <a:latin typeface="+mj-lt"/>
                <a:cs typeface="Times New Roman" panose="02020603050405020304" pitchFamily="18" charset="0"/>
              </a:rPr>
              <a:t> </a:t>
            </a:r>
            <a:r>
              <a:rPr lang="vi-VN" sz="2800" dirty="0">
                <a:latin typeface="+mj-lt"/>
                <a:cs typeface="Times New Roman" panose="02020603050405020304" pitchFamily="18" charset="0"/>
              </a:rPr>
              <a:t>2020). Vượt qua mức 0,7, Việt Nam từ nhóm các nước HDI trung bình lên nhóm HDI cao, có sự đóng góp quan trọng của tuổi thọ trung bình</a:t>
            </a:r>
            <a:r>
              <a:rPr lang="en-US" sz="2800" dirty="0">
                <a:latin typeface="+mj-lt"/>
                <a:cs typeface="Times New Roman" panose="02020603050405020304" pitchFamily="18" charset="0"/>
              </a:rPr>
              <a:t> (</a:t>
            </a:r>
            <a:r>
              <a:rPr lang="vi-VN" sz="2800" dirty="0">
                <a:latin typeface="+mj-lt"/>
                <a:cs typeface="Times New Roman" panose="02020603050405020304" pitchFamily="18" charset="0"/>
              </a:rPr>
              <a:t>ở vị trí 117/180 quốc gia trên thế giới, 7/11 Đông Nam Á.</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595075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504" y="555526"/>
            <a:ext cx="8856984" cy="3416320"/>
          </a:xfrm>
          <a:prstGeom prst="rect">
            <a:avLst/>
          </a:prstGeom>
          <a:noFill/>
        </p:spPr>
        <p:txBody>
          <a:bodyPr wrap="square" rtlCol="0">
            <a:spAutoFit/>
          </a:bodyPr>
          <a:lstStyle/>
          <a:p>
            <a:pPr lvl="0" indent="457200" algn="just">
              <a:spcAft>
                <a:spcPts val="1200"/>
              </a:spcAft>
              <a:defRPr/>
            </a:pPr>
            <a:r>
              <a:rPr lang="vi-VN" sz="2800" b="1" i="1" dirty="0">
                <a:latin typeface="+mj-lt"/>
                <a:cs typeface="Times New Roman" panose="02020603050405020304" pitchFamily="18" charset="0"/>
              </a:rPr>
              <a:t>2.3. Tổ chức NCT</a:t>
            </a:r>
          </a:p>
          <a:p>
            <a:pPr lvl="0" indent="457200" algn="just">
              <a:spcAft>
                <a:spcPts val="1200"/>
              </a:spcAft>
              <a:defRPr/>
            </a:pPr>
            <a:r>
              <a:rPr lang="vi-VN" sz="2800" dirty="0">
                <a:latin typeface="+mj-lt"/>
                <a:cs typeface="Times New Roman" panose="02020603050405020304" pitchFamily="18" charset="0"/>
              </a:rPr>
              <a:t>- Hội NCT Việt Nam tiền thân là Hội Phụ lão cứu quốc, được thành lập ngày 10/5/1995; là </a:t>
            </a:r>
            <a:r>
              <a:rPr lang="en-US" sz="2800" dirty="0" err="1">
                <a:latin typeface="+mj-lt"/>
                <a:cs typeface="Times New Roman" panose="02020603050405020304" pitchFamily="18" charset="0"/>
              </a:rPr>
              <a:t>một</a:t>
            </a:r>
            <a:r>
              <a:rPr lang="vi-VN" sz="2800" dirty="0">
                <a:latin typeface="+mj-lt"/>
                <a:cs typeface="Times New Roman" panose="02020603050405020304" pitchFamily="18" charset="0"/>
              </a:rPr>
              <a:t> trong 30 hội quần chúng được Đảng, Nhà nước giao nhiệm vụ.</a:t>
            </a:r>
          </a:p>
          <a:p>
            <a:pPr lvl="0" indent="457200" algn="just">
              <a:spcAft>
                <a:spcPts val="1200"/>
              </a:spcAft>
              <a:defRPr/>
            </a:pPr>
            <a:r>
              <a:rPr lang="vi-VN" sz="2800" dirty="0">
                <a:latin typeface="+mj-lt"/>
                <a:cs typeface="Times New Roman" panose="02020603050405020304" pitchFamily="18" charset="0"/>
              </a:rPr>
              <a:t>- </a:t>
            </a:r>
            <a:r>
              <a:rPr lang="en-US" sz="2800" dirty="0">
                <a:latin typeface="+mj-lt"/>
                <a:cs typeface="Times New Roman" panose="02020603050405020304" pitchFamily="18" charset="0"/>
              </a:rPr>
              <a:t>G</a:t>
            </a:r>
            <a:r>
              <a:rPr lang="vi-VN" sz="2800" dirty="0">
                <a:latin typeface="+mj-lt"/>
                <a:cs typeface="Times New Roman" panose="02020603050405020304" pitchFamily="18" charset="0"/>
              </a:rPr>
              <a:t>ần </a:t>
            </a:r>
            <a:r>
              <a:rPr lang="vi-VN" sz="2800" b="1" dirty="0">
                <a:latin typeface="+mj-lt"/>
                <a:cs typeface="Times New Roman" panose="02020603050405020304" pitchFamily="18" charset="0"/>
              </a:rPr>
              <a:t>10 triệu hội viên </a:t>
            </a:r>
            <a:r>
              <a:rPr lang="vi-VN" sz="2800" dirty="0">
                <a:latin typeface="+mj-lt"/>
                <a:cs typeface="Times New Roman" panose="02020603050405020304" pitchFamily="18" charset="0"/>
              </a:rPr>
              <a:t>(trên 90% NCT) tham gia sinh hoạt ở hơn 171</a:t>
            </a:r>
            <a:r>
              <a:rPr lang="en-US" sz="2800" dirty="0">
                <a:latin typeface="Times New Roman" panose="02020603050405020304" pitchFamily="18" charset="0"/>
                <a:cs typeface="Times New Roman" panose="02020603050405020304" pitchFamily="18" charset="0"/>
              </a:rPr>
              <a:t>.000</a:t>
            </a:r>
            <a:r>
              <a:rPr lang="vi-VN" sz="2800" dirty="0">
                <a:latin typeface="+mj-lt"/>
                <a:cs typeface="Times New Roman" panose="02020603050405020304" pitchFamily="18" charset="0"/>
              </a:rPr>
              <a:t> tổ hội, hơn 88</a:t>
            </a:r>
            <a:r>
              <a:rPr lang="en-US" sz="2800" dirty="0">
                <a:latin typeface="Times New Roman" panose="02020603050405020304" pitchFamily="18" charset="0"/>
                <a:cs typeface="Times New Roman" panose="02020603050405020304" pitchFamily="18" charset="0"/>
              </a:rPr>
              <a:t>.000</a:t>
            </a:r>
            <a:r>
              <a:rPr lang="vi-VN" sz="2800" dirty="0">
                <a:latin typeface="+mj-lt"/>
                <a:cs typeface="Times New Roman" panose="02020603050405020304" pitchFamily="18" charset="0"/>
              </a:rPr>
              <a:t> chi hội, 10</a:t>
            </a:r>
            <a:r>
              <a:rPr lang="en-US" sz="2800" dirty="0">
                <a:latin typeface="+mj-lt"/>
                <a:cs typeface="Times New Roman" panose="02020603050405020304" pitchFamily="18" charset="0"/>
              </a:rPr>
              <a:t>.</a:t>
            </a:r>
            <a:r>
              <a:rPr lang="vi-VN" sz="2800" dirty="0">
                <a:latin typeface="+mj-lt"/>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00</a:t>
            </a:r>
            <a:r>
              <a:rPr lang="vi-VN" sz="2800" dirty="0">
                <a:latin typeface="+mj-lt"/>
                <a:cs typeface="Times New Roman" panose="02020603050405020304" pitchFamily="18" charset="0"/>
              </a:rPr>
              <a:t> hội cơ sở thuộc 705 tổ chức hội cấp huyện, 63 tổ chức hội cấp tỉnh.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148281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4493538"/>
          </a:xfrm>
          <a:prstGeom prst="rect">
            <a:avLst/>
          </a:prstGeom>
          <a:noFill/>
        </p:spPr>
        <p:txBody>
          <a:bodyPr wrap="square" rtlCol="0">
            <a:spAutoFit/>
          </a:bodyPr>
          <a:lstStyle/>
          <a:p>
            <a:pPr lvl="0" indent="457200" algn="just">
              <a:spcAft>
                <a:spcPts val="0"/>
              </a:spcAft>
              <a:defRPr/>
            </a:pPr>
            <a:r>
              <a:rPr lang="vi-VN" sz="2600" b="1" i="1" dirty="0">
                <a:latin typeface="+mj-lt"/>
                <a:cs typeface="Times New Roman" panose="02020603050405020304" pitchFamily="18" charset="0"/>
              </a:rPr>
              <a:t>2.4. Chủ trương, chính sách.</a:t>
            </a:r>
          </a:p>
          <a:p>
            <a:pPr lvl="0" indent="457200" algn="just">
              <a:spcAft>
                <a:spcPts val="0"/>
              </a:spcAft>
              <a:defRPr/>
            </a:pPr>
            <a:r>
              <a:rPr lang="vi-VN" sz="2600" dirty="0">
                <a:latin typeface="+mj-lt"/>
                <a:cs typeface="Times New Roman" panose="02020603050405020304" pitchFamily="18" charset="0"/>
              </a:rPr>
              <a:t>(1) Quan điểm, chủ trương của Đảng</a:t>
            </a:r>
          </a:p>
          <a:p>
            <a:pPr lvl="0" indent="457200" algn="just">
              <a:spcAft>
                <a:spcPts val="0"/>
              </a:spcAft>
              <a:defRPr/>
            </a:pPr>
            <a:r>
              <a:rPr lang="vi-VN" sz="2600" dirty="0">
                <a:latin typeface="+mj-lt"/>
                <a:cs typeface="Times New Roman" panose="02020603050405020304" pitchFamily="18" charset="0"/>
              </a:rPr>
              <a:t>+ Nghị quyết số 21-NQ/TW, Hội nghị Trung ương 6 (khóa XII) ngày 25/10/2017 về công tác dân số: “</a:t>
            </a:r>
            <a:r>
              <a:rPr lang="vi-VN" sz="2600" i="1" dirty="0">
                <a:latin typeface="+mj-lt"/>
                <a:cs typeface="Times New Roman" panose="02020603050405020304" pitchFamily="18" charset="0"/>
              </a:rPr>
              <a:t>tận dụng hiệu quả cơ cấu dân số vàng, thích ứng với già hóa dân số</a:t>
            </a:r>
            <a:r>
              <a:rPr lang="vi-VN" sz="2600" dirty="0">
                <a:latin typeface="+mj-lt"/>
                <a:cs typeface="Times New Roman" panose="02020603050405020304" pitchFamily="18" charset="0"/>
              </a:rPr>
              <a:t>”;</a:t>
            </a:r>
            <a:r>
              <a:rPr lang="en-US" sz="2600" dirty="0">
                <a:latin typeface="+mj-lt"/>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tiêu</a:t>
            </a:r>
            <a:r>
              <a:rPr lang="vi-VN" sz="2600" dirty="0">
                <a:latin typeface="Times New Roman" panose="02020603050405020304" pitchFamily="18" charset="0"/>
                <a:cs typeface="Times New Roman" panose="02020603050405020304" pitchFamily="18" charset="0"/>
              </a:rPr>
              <a:t> </a:t>
            </a:r>
            <a:r>
              <a:rPr lang="vi-VN" sz="2600" dirty="0">
                <a:latin typeface="+mj-lt"/>
                <a:cs typeface="Times New Roman" panose="02020603050405020304" pitchFamily="18" charset="0"/>
              </a:rPr>
              <a:t>“</a:t>
            </a:r>
            <a:r>
              <a:rPr lang="vi-VN" sz="2600" i="1" dirty="0">
                <a:latin typeface="+mj-lt"/>
                <a:cs typeface="Times New Roman" panose="02020603050405020304" pitchFamily="18" charset="0"/>
              </a:rPr>
              <a:t>Đến 2030, tuổi thọ bình quân đạt 75 tuổi, trong đó thời gian sống khỏe mạnh đạt tối thiểu 68 năm; 100% NCT có thẻ bảo hiểm y tế, được quản lý sức khỏe, được khám, chữa bệnh, được chăm sóc tại gia đình, cộng đồng, cơ sở chăm sóc tập trung. Chỉ số Phát triển con người (HDI) nằm trong nhóm 4 nước hàng đầu khu vực Đông Nam Á</a:t>
            </a:r>
            <a:r>
              <a:rPr lang="vi-VN" sz="2600" dirty="0">
                <a:latin typeface="+mj-lt"/>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116882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504" y="699542"/>
            <a:ext cx="8856984" cy="3108543"/>
          </a:xfrm>
          <a:prstGeom prst="rect">
            <a:avLst/>
          </a:prstGeom>
          <a:noFill/>
        </p:spPr>
        <p:txBody>
          <a:bodyPr wrap="square" rtlCol="0">
            <a:spAutoFit/>
          </a:bodyPr>
          <a:lstStyle/>
          <a:p>
            <a:pPr lvl="0" indent="457200" algn="just">
              <a:spcAft>
                <a:spcPts val="0"/>
              </a:spcAft>
              <a:defRPr/>
            </a:pPr>
            <a:r>
              <a:rPr lang="vi-VN" sz="2800" dirty="0">
                <a:latin typeface="+mj-lt"/>
                <a:cs typeface="Times New Roman" panose="02020603050405020304" pitchFamily="18" charset="0"/>
              </a:rPr>
              <a:t>+ Nghị quyết Đại hội XIII </a:t>
            </a:r>
            <a:r>
              <a:rPr lang="vi-VN" sz="2800" i="1" dirty="0">
                <a:latin typeface="+mj-lt"/>
                <a:cs typeface="Times New Roman" panose="02020603050405020304" pitchFamily="18" charset="0"/>
              </a:rPr>
              <a:t>“</a:t>
            </a:r>
            <a:r>
              <a:rPr lang="vi-VN" sz="2800" dirty="0">
                <a:latin typeface="+mj-lt"/>
                <a:cs typeface="Times New Roman" panose="02020603050405020304" pitchFamily="18" charset="0"/>
              </a:rPr>
              <a:t>Phát huy trí tuệ, kinh nghiệm sống, lao động, học tập của NCT trong xã hội, cộng đồng và gia đình. Tiếp tục xây dựng gia đình kiểu mẫu </a:t>
            </a:r>
            <a:r>
              <a:rPr lang="vi-VN" sz="2800" i="1" dirty="0">
                <a:latin typeface="+mj-lt"/>
                <a:cs typeface="Times New Roman" panose="02020603050405020304" pitchFamily="18" charset="0"/>
              </a:rPr>
              <a:t>"ông bà, cha mẹ mẫu mực, con cháu thảo hiền, vợ chồng hoà thuận, anh chị em đoàn kết, thương yêu nhau</a:t>
            </a:r>
            <a:r>
              <a:rPr lang="en-US" sz="2800" i="1" dirty="0">
                <a:latin typeface="+mj-lt"/>
                <a:cs typeface="Times New Roman" panose="02020603050405020304" pitchFamily="18" charset="0"/>
              </a:rPr>
              <a:t>”</a:t>
            </a:r>
            <a:r>
              <a:rPr lang="vi-VN" sz="2800" i="1" dirty="0">
                <a:latin typeface="+mj-lt"/>
                <a:cs typeface="Times New Roman" panose="02020603050405020304" pitchFamily="18" charset="0"/>
              </a:rPr>
              <a:t>.</a:t>
            </a:r>
            <a:r>
              <a:rPr lang="vi-VN" sz="2800" dirty="0">
                <a:latin typeface="+mj-lt"/>
                <a:cs typeface="Times New Roman" panose="02020603050405020304" pitchFamily="18" charset="0"/>
              </a:rPr>
              <a:t> Kính trọng, bảo vệ và chăm sóc NCT. Bảo trợ, giúp đỡ NCT gặp khó khăn, cô đơn không nơi nương tựa”.</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73069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6728" y="895375"/>
            <a:ext cx="2057400" cy="628650"/>
          </a:xfrm>
          <a:prstGeom prst="round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00" normalizeH="0" baseline="0" noProof="0" dirty="0">
                <a:ln>
                  <a:noFill/>
                </a:ln>
                <a:solidFill>
                  <a:prstClr val="white"/>
                </a:solidFill>
                <a:effectLst/>
                <a:uLnTx/>
                <a:uFillTx/>
                <a:latin typeface="Calibri"/>
                <a:ea typeface="+mn-ea"/>
                <a:cs typeface="Times New Roman" pitchFamily="18" charset="0"/>
              </a:rPr>
              <a:t>PHẦN I</a:t>
            </a:r>
          </a:p>
        </p:txBody>
      </p:sp>
      <p:sp>
        <p:nvSpPr>
          <p:cNvPr id="6" name="Rounded Rectangle 5"/>
          <p:cNvSpPr/>
          <p:nvPr/>
        </p:nvSpPr>
        <p:spPr>
          <a:xfrm>
            <a:off x="179512" y="1707654"/>
            <a:ext cx="8856984" cy="115212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lvl="0" algn="ctr" eaLnBrk="1" fontAlgn="auto" hangingPunct="1">
              <a:spcBef>
                <a:spcPts val="0"/>
              </a:spcBef>
              <a:spcAft>
                <a:spcPts val="0"/>
              </a:spcAft>
            </a:pPr>
            <a:r>
              <a:rPr lang="vi-VN" sz="3200" b="1" dirty="0">
                <a:solidFill>
                  <a:schemeClr val="tx1"/>
                </a:solidFill>
                <a:latin typeface="+mj-lt"/>
                <a:cs typeface="Times New Roman" pitchFamily="18" charset="0"/>
              </a:rPr>
              <a:t>TÌNH HÌNH NGƯỜI CAO TUỔI </a:t>
            </a:r>
            <a:endParaRPr lang="en-US" sz="3200" b="1" dirty="0">
              <a:solidFill>
                <a:schemeClr val="tx1"/>
              </a:solidFill>
              <a:latin typeface="+mj-lt"/>
              <a:cs typeface="Times New Roman" pitchFamily="18" charset="0"/>
            </a:endParaRPr>
          </a:p>
          <a:p>
            <a:pPr lvl="0" algn="ctr" eaLnBrk="1" fontAlgn="auto" hangingPunct="1">
              <a:spcBef>
                <a:spcPts val="0"/>
              </a:spcBef>
              <a:spcAft>
                <a:spcPts val="0"/>
              </a:spcAft>
            </a:pPr>
            <a:r>
              <a:rPr lang="vi-VN" sz="3200" b="1" dirty="0">
                <a:solidFill>
                  <a:schemeClr val="tx1"/>
                </a:solidFill>
                <a:latin typeface="+mj-lt"/>
                <a:cs typeface="Times New Roman" pitchFamily="18" charset="0"/>
              </a:rPr>
              <a:t>THẾ GIỚI</a:t>
            </a:r>
            <a:r>
              <a:rPr lang="en-US" sz="3200" b="1" dirty="0">
                <a:solidFill>
                  <a:schemeClr val="tx1"/>
                </a:solidFill>
                <a:latin typeface="+mj-lt"/>
                <a:cs typeface="Times New Roman" pitchFamily="18" charset="0"/>
              </a:rPr>
              <a:t> </a:t>
            </a:r>
            <a:r>
              <a:rPr lang="vi-VN" sz="3200" b="1" dirty="0">
                <a:solidFill>
                  <a:schemeClr val="tx1"/>
                </a:solidFill>
                <a:latin typeface="+mj-lt"/>
                <a:cs typeface="Times New Roman" pitchFamily="18" charset="0"/>
              </a:rPr>
              <a:t>VÀ VIỆT NAM</a:t>
            </a:r>
          </a:p>
        </p:txBody>
      </p:sp>
      <p:sp>
        <p:nvSpPr>
          <p:cNvPr id="5" name="Oval 4"/>
          <p:cNvSpPr/>
          <p:nvPr/>
        </p:nvSpPr>
        <p:spPr>
          <a:xfrm>
            <a:off x="2980928" y="771550"/>
            <a:ext cx="925286" cy="876300"/>
          </a:xfrm>
          <a:prstGeom prst="ellipse">
            <a:avLst/>
          </a:prstGeom>
          <a:blipFill dpi="0" rotWithShape="1">
            <a:blip r:embed="rId2" cstate="print">
              <a:extLst>
                <a:ext uri="{28A0092B-C50C-407E-A947-70E740481C1C}">
                  <a14:useLocalDpi xmlns:a14="http://schemas.microsoft.com/office/drawing/2010/main" val="0"/>
                </a:ext>
              </a:extLst>
            </a:blip>
            <a:srcRect/>
            <a:stretch>
              <a:fillRect l="-22000" t="-2000" r="-16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9712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267494"/>
            <a:ext cx="8712968" cy="3693319"/>
          </a:xfrm>
          <a:prstGeom prst="rect">
            <a:avLst/>
          </a:prstGeom>
          <a:noFill/>
        </p:spPr>
        <p:txBody>
          <a:bodyPr wrap="square" rtlCol="0">
            <a:spAutoFit/>
          </a:bodyPr>
          <a:lstStyle/>
          <a:p>
            <a:pPr lvl="0" indent="457200" algn="just">
              <a:spcAft>
                <a:spcPts val="0"/>
              </a:spcAft>
              <a:defRPr/>
            </a:pPr>
            <a:r>
              <a:rPr lang="vi-VN" sz="2600" b="1" i="1" dirty="0">
                <a:latin typeface="+mj-lt"/>
                <a:cs typeface="Times New Roman" panose="02020603050405020304" pitchFamily="18" charset="0"/>
              </a:rPr>
              <a:t>(2) Chính sách, pháp luật của Nhà nước</a:t>
            </a:r>
          </a:p>
          <a:p>
            <a:pPr lvl="0" indent="457200" algn="just">
              <a:spcAft>
                <a:spcPts val="0"/>
              </a:spcAft>
              <a:defRPr/>
            </a:pPr>
            <a:r>
              <a:rPr lang="en-US" sz="2600" b="1" i="1" dirty="0">
                <a:latin typeface="+mj-lt"/>
                <a:cs typeface="Times New Roman" panose="02020603050405020304" pitchFamily="18" charset="0"/>
              </a:rPr>
              <a:t>-</a:t>
            </a:r>
            <a:r>
              <a:rPr lang="vi-VN" sz="2600" b="1" i="1" dirty="0">
                <a:latin typeface="+mj-lt"/>
                <a:cs typeface="Times New Roman" panose="02020603050405020304" pitchFamily="18" charset="0"/>
              </a:rPr>
              <a:t> Hiến pháp 2013: </a:t>
            </a:r>
          </a:p>
          <a:p>
            <a:pPr lvl="0" indent="457200" algn="just">
              <a:spcAft>
                <a:spcPts val="0"/>
              </a:spcAft>
              <a:defRPr/>
            </a:pPr>
            <a:r>
              <a:rPr lang="vi-VN" sz="2600" dirty="0">
                <a:latin typeface="+mj-lt"/>
                <a:cs typeface="Times New Roman" panose="02020603050405020304" pitchFamily="18" charset="0"/>
              </a:rPr>
              <a:t>Điều 37 “</a:t>
            </a:r>
            <a:r>
              <a:rPr lang="vi-VN" sz="2600" i="1" dirty="0">
                <a:latin typeface="+mj-lt"/>
                <a:cs typeface="Times New Roman" panose="02020603050405020304" pitchFamily="18" charset="0"/>
              </a:rPr>
              <a:t>NCT được Nhà nước, gia đình và xã hội tôn trọng, chăm sóc và phát huy vai trò trong sự nghiệp xây dựng và bảo vệ Tổ quốc</a:t>
            </a:r>
            <a:r>
              <a:rPr lang="vi-VN" sz="2600" dirty="0">
                <a:latin typeface="+mj-lt"/>
                <a:cs typeface="Times New Roman" panose="02020603050405020304" pitchFamily="18" charset="0"/>
              </a:rPr>
              <a:t>”.</a:t>
            </a:r>
          </a:p>
          <a:p>
            <a:pPr lvl="0" indent="457200" algn="just">
              <a:spcAft>
                <a:spcPts val="0"/>
              </a:spcAft>
              <a:defRPr/>
            </a:pPr>
            <a:r>
              <a:rPr lang="vi-VN" sz="2600" dirty="0">
                <a:latin typeface="+mj-lt"/>
                <a:cs typeface="Times New Roman" panose="02020603050405020304" pitchFamily="18" charset="0"/>
              </a:rPr>
              <a:t>Điều 59 “</a:t>
            </a:r>
            <a:r>
              <a:rPr lang="vi-VN" sz="2600" i="1" dirty="0">
                <a:latin typeface="+mj-lt"/>
                <a:cs typeface="Times New Roman" panose="02020603050405020304" pitchFamily="18" charset="0"/>
              </a:rPr>
              <a:t>Nhà nước tạo bình đẳng về cơ hội để công dân thụ hưởng phúc lợi xã hội, phát triển hệ thống an sinh xã hội, có chính sách trợ giúp NCT, người khuyết tật, người nghèo và người có hoàn cảnh khó khăn khác</a:t>
            </a:r>
            <a:r>
              <a:rPr lang="vi-VN" sz="2600" dirty="0">
                <a:latin typeface="+mj-lt"/>
                <a:cs typeface="Times New Roman" panose="02020603050405020304" pitchFamily="18" charset="0"/>
              </a:rPr>
              <a:t>”.</a:t>
            </a:r>
            <a:endParaRPr lang="en-US" sz="2600" dirty="0">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256419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2" y="411509"/>
            <a:ext cx="8784976" cy="3970318"/>
          </a:xfrm>
          <a:prstGeom prst="rect">
            <a:avLst/>
          </a:prstGeom>
          <a:noFill/>
        </p:spPr>
        <p:txBody>
          <a:bodyPr wrap="square" rtlCol="0">
            <a:spAutoFit/>
          </a:bodyPr>
          <a:lstStyle/>
          <a:p>
            <a:pPr lvl="0" indent="457200" algn="just">
              <a:spcAft>
                <a:spcPts val="1200"/>
              </a:spcAft>
              <a:defRPr/>
            </a:pPr>
            <a:r>
              <a:rPr lang="vi-VN" sz="2600" dirty="0">
                <a:latin typeface="+mj-lt"/>
                <a:cs typeface="Times New Roman" panose="02020603050405020304" pitchFamily="18" charset="0"/>
              </a:rPr>
              <a:t>+ </a:t>
            </a:r>
            <a:r>
              <a:rPr lang="vi-VN" sz="2600" b="1" i="1" dirty="0">
                <a:latin typeface="+mj-lt"/>
                <a:cs typeface="Times New Roman" panose="02020603050405020304" pitchFamily="18" charset="0"/>
              </a:rPr>
              <a:t>Luật N</a:t>
            </a:r>
            <a:r>
              <a:rPr lang="en-US" sz="2600" b="1" i="1" dirty="0" err="1">
                <a:latin typeface="Times New Roman" panose="02020603050405020304" pitchFamily="18" charset="0"/>
                <a:cs typeface="Times New Roman" panose="02020603050405020304" pitchFamily="18" charset="0"/>
              </a:rPr>
              <a:t>gười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cao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tuổi</a:t>
            </a:r>
            <a:r>
              <a:rPr lang="vi-VN" sz="2600" b="1" i="1" dirty="0">
                <a:latin typeface="Times New Roman" panose="02020603050405020304" pitchFamily="18" charset="0"/>
                <a:cs typeface="Times New Roman" panose="02020603050405020304" pitchFamily="18" charset="0"/>
              </a:rPr>
              <a:t> </a:t>
            </a:r>
            <a:r>
              <a:rPr lang="vi-VN" sz="2600" b="1" i="1" dirty="0">
                <a:latin typeface="+mj-lt"/>
                <a:cs typeface="Times New Roman" panose="02020603050405020304" pitchFamily="18" charset="0"/>
              </a:rPr>
              <a:t>2009</a:t>
            </a:r>
            <a:r>
              <a:rPr lang="en-US" sz="2600" dirty="0">
                <a:latin typeface="+mj-lt"/>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05 nhóm chính sách đối với NCT bao gồm: </a:t>
            </a:r>
            <a:r>
              <a:rPr lang="vi-VN" sz="2600" i="1" dirty="0">
                <a:latin typeface="Times New Roman" panose="02020603050405020304" pitchFamily="18" charset="0"/>
                <a:cs typeface="Times New Roman" panose="02020603050405020304" pitchFamily="18" charset="0"/>
              </a:rPr>
              <a:t>(1) Chăm sóc sức khỏe; (2) Trong hoạt động văn hóa, giáo dục, thể dục, thể thao, giải trí, du lịch, giao thông công cộng; (3) Bảo trợ xã hội; (4) Chúc thọ, mừng thọ và tổ chức tang lễ; (5) Phát huy vai trò NCT.</a:t>
            </a:r>
          </a:p>
          <a:p>
            <a:pPr lvl="0" indent="457200" algn="just">
              <a:spcAft>
                <a:spcPts val="1200"/>
              </a:spcAft>
              <a:defRPr/>
            </a:pP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đạo</a:t>
            </a:r>
            <a:r>
              <a:rPr lang="vi-VN" sz="2600" dirty="0">
                <a:latin typeface="Times New Roman" panose="02020603050405020304" pitchFamily="18" charset="0"/>
                <a:cs typeface="Times New Roman" panose="02020603050405020304" pitchFamily="18" charset="0"/>
              </a:rPr>
              <a:t> luật liên 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vi-VN" sz="2600" dirty="0">
                <a:latin typeface="Times New Roman" panose="02020603050405020304" pitchFamily="18" charset="0"/>
                <a:cs typeface="Times New Roman" panose="02020603050405020304" pitchFamily="18" charset="0"/>
              </a:rPr>
              <a:t>: Luật Hôn nhân và gia đình; Bộ luật Lao động; Luật Bảo hiểm xã hội; Luật Bảo hiểm y tế; Luật Khám bệnh, chữa bệnh; Luật Trợ giúp pháp l</a:t>
            </a:r>
            <a:r>
              <a:rPr lang="en-US" sz="2600" dirty="0">
                <a:latin typeface="Times New Roman" panose="02020603050405020304" pitchFamily="18" charset="0"/>
                <a:cs typeface="Times New Roman" panose="02020603050405020304" pitchFamily="18" charset="0"/>
              </a:rPr>
              <a:t>ý..</a:t>
            </a:r>
            <a:r>
              <a:rPr lang="vi-VN" sz="2600" dirty="0">
                <a:cs typeface="Times New Roman" panose="02020603050405020304" pitchFamily="18" charset="0"/>
              </a:rPr>
              <a:t>.</a:t>
            </a:r>
          </a:p>
          <a:p>
            <a:pPr lvl="0" indent="457200" algn="just">
              <a:spcAft>
                <a:spcPts val="0"/>
              </a:spcAft>
              <a:defRPr/>
            </a:pPr>
            <a:endParaRPr lang="vi-VN" sz="2400" dirty="0">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443753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4447371"/>
          </a:xfrm>
          <a:prstGeom prst="rect">
            <a:avLst/>
          </a:prstGeom>
          <a:noFill/>
        </p:spPr>
        <p:txBody>
          <a:bodyPr wrap="square" rtlCol="0">
            <a:spAutoFit/>
          </a:bodyPr>
          <a:lstStyle/>
          <a:p>
            <a:pPr lvl="0" indent="457200" algn="just">
              <a:spcAft>
                <a:spcPts val="1200"/>
              </a:spcAft>
              <a:defRPr/>
            </a:pPr>
            <a:r>
              <a:rPr lang="vi-VN" sz="2300" b="1" dirty="0">
                <a:latin typeface="Times New Roman" panose="02020603050405020304" pitchFamily="18" charset="0"/>
                <a:cs typeface="Times New Roman" panose="02020603050405020304" pitchFamily="18" charset="0"/>
              </a:rPr>
              <a:t>(3) Các chiến lược, chương trình hành động:</a:t>
            </a:r>
            <a:endParaRPr lang="en-US" sz="2300" b="1" dirty="0">
              <a:latin typeface="Times New Roman" panose="02020603050405020304" pitchFamily="18" charset="0"/>
              <a:cs typeface="Times New Roman" panose="02020603050405020304" pitchFamily="18" charset="0"/>
            </a:endParaRPr>
          </a:p>
          <a:p>
            <a:pPr lvl="0" indent="457200" algn="just">
              <a:spcAft>
                <a:spcPts val="1200"/>
              </a:spcAft>
              <a:defRPr/>
            </a:pPr>
            <a:r>
              <a:rPr lang="vi-VN" sz="2300" dirty="0">
                <a:latin typeface="Times New Roman" panose="02020603050405020304" pitchFamily="18" charset="0"/>
                <a:cs typeface="Times New Roman" panose="02020603050405020304" pitchFamily="18" charset="0"/>
              </a:rPr>
              <a:t>+ Chiến lược Dân số Việt Nam đến </a:t>
            </a:r>
            <a:r>
              <a:rPr lang="vi-VN" sz="2300">
                <a:latin typeface="Times New Roman" panose="02020603050405020304" pitchFamily="18" charset="0"/>
                <a:cs typeface="Times New Roman" panose="02020603050405020304" pitchFamily="18" charset="0"/>
              </a:rPr>
              <a:t>2030 có </a:t>
            </a:r>
            <a:r>
              <a:rPr lang="vi-VN" sz="2300" dirty="0">
                <a:latin typeface="Times New Roman" panose="02020603050405020304" pitchFamily="18" charset="0"/>
                <a:cs typeface="Times New Roman" panose="02020603050405020304" pitchFamily="18" charset="0"/>
              </a:rPr>
              <a:t>Mục tiêu 8 về Thích ứng với già hóa dân số, đẩy mạnh chăm sóc sức </a:t>
            </a:r>
            <a:r>
              <a:rPr lang="vi-VN" sz="2300">
                <a:latin typeface="Times New Roman" panose="02020603050405020304" pitchFamily="18" charset="0"/>
                <a:cs typeface="Times New Roman" panose="02020603050405020304" pitchFamily="18" charset="0"/>
              </a:rPr>
              <a:t>khỏe NCT.</a:t>
            </a:r>
            <a:endParaRPr lang="en-US" sz="2300">
              <a:latin typeface="Times New Roman" panose="02020603050405020304" pitchFamily="18" charset="0"/>
              <a:cs typeface="Times New Roman" panose="02020603050405020304" pitchFamily="18" charset="0"/>
            </a:endParaRPr>
          </a:p>
          <a:p>
            <a:pPr lvl="0" indent="457200" algn="just">
              <a:spcAft>
                <a:spcPts val="1200"/>
              </a:spcAft>
              <a:defRPr/>
            </a:pPr>
            <a:r>
              <a:rPr lang="vi-VN" sz="2300">
                <a:latin typeface="Times New Roman" panose="02020603050405020304" pitchFamily="18" charset="0"/>
                <a:cs typeface="Times New Roman" panose="02020603050405020304" pitchFamily="18" charset="0"/>
              </a:rPr>
              <a:t>+ </a:t>
            </a:r>
            <a:r>
              <a:rPr lang="vi-VN" sz="2300" b="1">
                <a:latin typeface="Times New Roman" panose="02020603050405020304" pitchFamily="18" charset="0"/>
                <a:cs typeface="Times New Roman" panose="02020603050405020304" pitchFamily="18" charset="0"/>
              </a:rPr>
              <a:t>Chương trình hành động quốc gia vì NCT giai đoạn 2021 – 2030</a:t>
            </a:r>
            <a:r>
              <a:rPr lang="vi-VN" sz="2300">
                <a:latin typeface="Times New Roman" panose="02020603050405020304" pitchFamily="18" charset="0"/>
                <a:cs typeface="Times New Roman" panose="02020603050405020304" pitchFamily="18" charset="0"/>
              </a:rPr>
              <a:t> </a:t>
            </a:r>
            <a:r>
              <a:rPr lang="en-US" sz="2300">
                <a:latin typeface="Times New Roman" panose="02020603050405020304" pitchFamily="18" charset="0"/>
                <a:cs typeface="Times New Roman" panose="02020603050405020304" pitchFamily="18" charset="0"/>
              </a:rPr>
              <a:t>gồm </a:t>
            </a:r>
            <a:r>
              <a:rPr lang="vi-VN" sz="2300">
                <a:latin typeface="Times New Roman" panose="02020603050405020304" pitchFamily="18" charset="0"/>
                <a:cs typeface="Times New Roman" panose="02020603050405020304" pitchFamily="18" charset="0"/>
              </a:rPr>
              <a:t>13 mục tiêu cụ thể cho từng giai đoạn </a:t>
            </a:r>
          </a:p>
          <a:p>
            <a:pPr lvl="0" indent="457200" algn="just">
              <a:spcAft>
                <a:spcPts val="1200"/>
              </a:spcAft>
              <a:defRPr/>
            </a:pPr>
            <a:r>
              <a:rPr lang="vi-VN" sz="2300">
                <a:latin typeface="Times New Roman" panose="02020603050405020304" pitchFamily="18" charset="0"/>
                <a:cs typeface="Times New Roman" panose="02020603050405020304" pitchFamily="18" charset="0"/>
              </a:rPr>
              <a:t>+ </a:t>
            </a:r>
            <a:r>
              <a:rPr lang="vi-VN" sz="2300" b="1">
                <a:latin typeface="Times New Roman" panose="02020603050405020304" pitchFamily="18" charset="0"/>
                <a:cs typeface="Times New Roman" panose="02020603050405020304" pitchFamily="18" charset="0"/>
              </a:rPr>
              <a:t>Chương trình chăm sóc sức khỏe NCT đến năm 2030</a:t>
            </a:r>
            <a:r>
              <a:rPr lang="en-US" sz="2300" b="1">
                <a:latin typeface="Times New Roman" panose="02020603050405020304" pitchFamily="18" charset="0"/>
                <a:cs typeface="Times New Roman" panose="02020603050405020304" pitchFamily="18" charset="0"/>
              </a:rPr>
              <a:t> </a:t>
            </a:r>
            <a:r>
              <a:rPr lang="vi-VN" sz="2300">
                <a:latin typeface="Times New Roman" panose="02020603050405020304" pitchFamily="18" charset="0"/>
                <a:cs typeface="Times New Roman" panose="02020603050405020304" pitchFamily="18" charset="0"/>
              </a:rPr>
              <a:t>đề ra 14 mục tiêu cụ thể </a:t>
            </a:r>
            <a:r>
              <a:rPr lang="en-US" sz="2300">
                <a:latin typeface="Times New Roman" panose="02020603050405020304" pitchFamily="18" charset="0"/>
                <a:cs typeface="Times New Roman" panose="02020603050405020304" pitchFamily="18" charset="0"/>
              </a:rPr>
              <a:t>(</a:t>
            </a:r>
            <a:r>
              <a:rPr lang="vi-VN" sz="2300">
                <a:latin typeface="Times New Roman" panose="02020603050405020304" pitchFamily="18" charset="0"/>
                <a:cs typeface="Times New Roman" panose="02020603050405020304" pitchFamily="18" charset="0"/>
              </a:rPr>
              <a:t>lập hồ sơ theo dõi sức khỏe; khám sức khỏe định kỳ hàng năm; phát hiện, quản lý, điều trị các bệnh không lây nhiễm (ung thư, tim mạch, tăng huyết áp, đái tháo đường, sa sút trí tuệ…); phát triển mô hình Trung tâm chăm sóc sức khỏe ban ngày; mô hình Trung tâm dưỡng lão xã hội hóa; số giường bệnh dành riêng điều trị cho NCT…</a:t>
            </a:r>
            <a:r>
              <a:rPr lang="en-US" sz="230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626627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6728" y="895375"/>
            <a:ext cx="2057400" cy="628650"/>
          </a:xfrm>
          <a:prstGeom prst="round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00" normalizeH="0" baseline="0" noProof="0" dirty="0">
                <a:ln>
                  <a:noFill/>
                </a:ln>
                <a:solidFill>
                  <a:prstClr val="white"/>
                </a:solidFill>
                <a:effectLst/>
                <a:uLnTx/>
                <a:uFillTx/>
                <a:latin typeface="Calibri"/>
                <a:ea typeface="+mn-ea"/>
                <a:cs typeface="Times New Roman" pitchFamily="18" charset="0"/>
              </a:rPr>
              <a:t>PHẦN II</a:t>
            </a:r>
          </a:p>
        </p:txBody>
      </p:sp>
      <p:sp>
        <p:nvSpPr>
          <p:cNvPr id="6" name="Rounded Rectangle 5"/>
          <p:cNvSpPr/>
          <p:nvPr/>
        </p:nvSpPr>
        <p:spPr>
          <a:xfrm>
            <a:off x="179512" y="1707654"/>
            <a:ext cx="8856984" cy="115212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lvl="0" algn="ctr" eaLnBrk="1" fontAlgn="auto" hangingPunct="1">
              <a:spcBef>
                <a:spcPts val="0"/>
              </a:spcBef>
              <a:spcAft>
                <a:spcPts val="0"/>
              </a:spcAft>
            </a:pPr>
            <a:r>
              <a:rPr lang="vi-VN" sz="3200" b="1" dirty="0">
                <a:solidFill>
                  <a:schemeClr val="tx1"/>
                </a:solidFill>
                <a:latin typeface="Times New Roman" panose="02020603050405020304" pitchFamily="18" charset="0"/>
                <a:cs typeface="Times New Roman" pitchFamily="18" charset="0"/>
              </a:rPr>
              <a:t>ĐÁNH </a:t>
            </a:r>
            <a:r>
              <a:rPr lang="vi-VN" sz="3200" b="1">
                <a:solidFill>
                  <a:schemeClr val="tx1"/>
                </a:solidFill>
                <a:latin typeface="Times New Roman" panose="02020603050405020304" pitchFamily="18" charset="0"/>
                <a:cs typeface="Times New Roman" pitchFamily="18" charset="0"/>
              </a:rPr>
              <a:t>GIÁ CHUNG</a:t>
            </a:r>
            <a:endParaRPr lang="en-US" sz="3200" b="1" dirty="0">
              <a:solidFill>
                <a:schemeClr val="tx1"/>
              </a:solidFill>
              <a:latin typeface="Times New Roman" panose="02020603050405020304" pitchFamily="18" charset="0"/>
              <a:cs typeface="Times New Roman" pitchFamily="18" charset="0"/>
            </a:endParaRPr>
          </a:p>
        </p:txBody>
      </p:sp>
      <p:sp>
        <p:nvSpPr>
          <p:cNvPr id="5" name="Oval 4"/>
          <p:cNvSpPr/>
          <p:nvPr/>
        </p:nvSpPr>
        <p:spPr>
          <a:xfrm>
            <a:off x="2980928" y="771550"/>
            <a:ext cx="925286" cy="876300"/>
          </a:xfrm>
          <a:prstGeom prst="ellipse">
            <a:avLst/>
          </a:prstGeom>
          <a:blipFill dpi="0" rotWithShape="1">
            <a:blip r:embed="rId2" cstate="print">
              <a:extLst>
                <a:ext uri="{28A0092B-C50C-407E-A947-70E740481C1C}">
                  <a14:useLocalDpi xmlns:a14="http://schemas.microsoft.com/office/drawing/2010/main" val="0"/>
                </a:ext>
              </a:extLst>
            </a:blip>
            <a:srcRect/>
            <a:stretch>
              <a:fillRect l="-22000" t="-2000" r="-16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2742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3570208"/>
          </a:xfrm>
          <a:prstGeom prst="rect">
            <a:avLst/>
          </a:prstGeom>
          <a:noFill/>
        </p:spPr>
        <p:txBody>
          <a:bodyPr wrap="square" rtlCol="0">
            <a:spAutoFit/>
          </a:bodyPr>
          <a:lstStyle/>
          <a:p>
            <a:pPr lvl="0" indent="457200" algn="just">
              <a:spcAft>
                <a:spcPts val="600"/>
              </a:spcAft>
              <a:defRPr/>
            </a:pPr>
            <a:r>
              <a:rPr lang="vi-VN" sz="2400" b="1" dirty="0">
                <a:latin typeface="Times New Roman" panose="02020603050405020304" pitchFamily="18" charset="0"/>
                <a:cs typeface="Times New Roman" panose="02020603050405020304" pitchFamily="18" charset="0"/>
              </a:rPr>
              <a:t>1. Mặt được</a:t>
            </a:r>
          </a:p>
          <a:p>
            <a:pPr lvl="0" indent="457200" algn="just">
              <a:spcAft>
                <a:spcPts val="600"/>
              </a:spcAft>
              <a:defRPr/>
            </a:pPr>
            <a:r>
              <a:rPr lang="en-US" sz="2400">
                <a:latin typeface="Times New Roman" panose="02020603050405020304" pitchFamily="18" charset="0"/>
                <a:cs typeface="Times New Roman" panose="02020603050405020304" pitchFamily="18" charset="0"/>
              </a:rPr>
              <a:t>- Đảng, Nhà nước có quan điểm, chủ trương, chính sách cụ thể; tiếp cận tiến bộ thế giới</a:t>
            </a:r>
          </a:p>
          <a:p>
            <a:pPr lvl="0" indent="457200" algn="just">
              <a:spcAft>
                <a:spcPts val="600"/>
              </a:spcAft>
              <a:defRPr/>
            </a:pPr>
            <a:r>
              <a:rPr lang="en-US" sz="2400">
                <a:latin typeface="Times New Roman" panose="02020603050405020304" pitchFamily="18" charset="0"/>
                <a:cs typeface="Times New Roman" panose="02020603050405020304" pitchFamily="18" charset="0"/>
              </a:rPr>
              <a:t>- Người cao tuổi tiếp tục đóng góp quan trọng cho phát triển kinh tế - xã hội, quốc phòng – an ninh, xây dựng và bảo vệ Tổ quốc (</a:t>
            </a:r>
            <a:r>
              <a:rPr lang="vi-VN" sz="2400">
                <a:latin typeface="Times New Roman" panose="02020603050405020304" pitchFamily="18" charset="0"/>
                <a:cs typeface="Times New Roman" panose="02020603050405020304" pitchFamily="18" charset="0"/>
              </a:rPr>
              <a:t>6,5 triệu NCT trực tiếp tham gia lao động, sản xuất, 100 ngàn NCT làm chủ các cơ sở sản xuất, kinh doanh; hơn 350 ngàn NCT đạt danh hiệu làm kinh tế giỏ</a:t>
            </a:r>
            <a:r>
              <a:rPr lang="en-US" sz="2400">
                <a:latin typeface="Times New Roman" panose="02020603050405020304" pitchFamily="18" charset="0"/>
                <a:cs typeface="Times New Roman" panose="02020603050405020304" pitchFamily="18" charset="0"/>
              </a:rPr>
              <a:t>i, </a:t>
            </a:r>
            <a:r>
              <a:rPr lang="vi-VN" sz="2400">
                <a:latin typeface="Times New Roman" panose="02020603050405020304" pitchFamily="18" charset="0"/>
                <a:cs typeface="Times New Roman" panose="02020603050405020304" pitchFamily="18" charset="0"/>
              </a:rPr>
              <a:t>64% số hội viên Hội Khuyến học là NCT; 656 ngàn NCT tham gia công tác đảng</a:t>
            </a:r>
            <a:r>
              <a:rPr lang="en-US" sz="2400">
                <a:latin typeface="Times New Roman" panose="02020603050405020304" pitchFamily="18" charset="0"/>
                <a:cs typeface="Times New Roman" panose="02020603050405020304" pitchFamily="18" charset="0"/>
              </a:rPr>
              <a:t>, hệ thống chính trị)</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28246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3724096"/>
          </a:xfrm>
          <a:prstGeom prst="rect">
            <a:avLst/>
          </a:prstGeom>
          <a:noFill/>
        </p:spPr>
        <p:txBody>
          <a:bodyPr wrap="square" rtlCol="0">
            <a:spAutoFit/>
          </a:bodyPr>
          <a:lstStyle/>
          <a:p>
            <a:pPr lvl="0" indent="457200" algn="just">
              <a:spcAft>
                <a:spcPts val="1200"/>
              </a:spcAft>
              <a:defRPr/>
            </a:pPr>
            <a:r>
              <a:rPr lang="vi-VN" sz="2400" b="1" dirty="0">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T</a:t>
            </a:r>
            <a:r>
              <a:rPr lang="vi-VN" sz="2400" b="1">
                <a:latin typeface="Times New Roman" panose="02020603050405020304" pitchFamily="18" charset="0"/>
                <a:cs typeface="Times New Roman" panose="02020603050405020304" pitchFamily="18" charset="0"/>
              </a:rPr>
              <a:t>hách </a:t>
            </a:r>
            <a:r>
              <a:rPr lang="vi-VN" sz="2400" b="1" dirty="0">
                <a:latin typeface="Times New Roman" panose="02020603050405020304" pitchFamily="18" charset="0"/>
                <a:cs typeface="Times New Roman" panose="02020603050405020304" pitchFamily="18" charset="0"/>
              </a:rPr>
              <a:t>thức</a:t>
            </a:r>
          </a:p>
          <a:p>
            <a:pPr lvl="0" indent="457200" algn="just">
              <a:spcAft>
                <a:spcPts val="1200"/>
              </a:spcAft>
              <a:defRPr/>
            </a:pPr>
            <a:r>
              <a:rPr lang="vi-VN" sz="2400">
                <a:latin typeface="Times New Roman" panose="02020603050405020304" pitchFamily="18" charset="0"/>
                <a:cs typeface="Times New Roman" panose="02020603050405020304" pitchFamily="18" charset="0"/>
              </a:rPr>
              <a:t>- Việt </a:t>
            </a:r>
            <a:r>
              <a:rPr lang="vi-VN" sz="2400" dirty="0">
                <a:latin typeface="Times New Roman" panose="02020603050405020304" pitchFamily="18" charset="0"/>
                <a:cs typeface="Times New Roman" panose="02020603050405020304" pitchFamily="18" charset="0"/>
              </a:rPr>
              <a:t>Nam đã bước vào già hóa dân số từ </a:t>
            </a:r>
            <a:r>
              <a:rPr lang="vi-VN" sz="2400">
                <a:latin typeface="Times New Roman" panose="02020603050405020304" pitchFamily="18" charset="0"/>
                <a:cs typeface="Times New Roman" panose="02020603050405020304" pitchFamily="18" charset="0"/>
              </a:rPr>
              <a:t>năm 2011</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NCT </a:t>
            </a:r>
            <a:r>
              <a:rPr lang="vi-VN" sz="2400" dirty="0">
                <a:latin typeface="Times New Roman" panose="02020603050405020304" pitchFamily="18" charset="0"/>
                <a:cs typeface="Times New Roman" panose="02020603050405020304" pitchFamily="18" charset="0"/>
              </a:rPr>
              <a:t>chiếm 10% </a:t>
            </a:r>
            <a:r>
              <a:rPr lang="vi-VN" sz="2400">
                <a:latin typeface="Times New Roman" panose="02020603050405020304" pitchFamily="18" charset="0"/>
                <a:cs typeface="Times New Roman" panose="02020603050405020304" pitchFamily="18" charset="0"/>
              </a:rPr>
              <a:t>dân số</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dự </a:t>
            </a:r>
            <a:r>
              <a:rPr lang="vi-VN" sz="2400">
                <a:latin typeface="Times New Roman" panose="02020603050405020304" pitchFamily="18" charset="0"/>
                <a:cs typeface="Times New Roman" panose="02020603050405020304" pitchFamily="18" charset="0"/>
              </a:rPr>
              <a:t>báo 2036 </a:t>
            </a:r>
            <a:r>
              <a:rPr lang="vi-VN" sz="2400" dirty="0">
                <a:latin typeface="Times New Roman" panose="02020603050405020304" pitchFamily="18" charset="0"/>
                <a:cs typeface="Times New Roman" panose="02020603050405020304" pitchFamily="18" charset="0"/>
              </a:rPr>
              <a:t>sẽ chuyển sang dân số </a:t>
            </a:r>
            <a:r>
              <a:rPr lang="vi-VN" sz="2400">
                <a:latin typeface="Times New Roman" panose="02020603050405020304" pitchFamily="18" charset="0"/>
                <a:cs typeface="Times New Roman" panose="02020603050405020304" pitchFamily="18" charset="0"/>
              </a:rPr>
              <a:t>già </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tỷ lệ NCT </a:t>
            </a:r>
            <a:r>
              <a:rPr lang="vi-VN" sz="2400" dirty="0">
                <a:latin typeface="Times New Roman" panose="02020603050405020304" pitchFamily="18" charset="0"/>
                <a:cs typeface="Times New Roman" panose="02020603050405020304" pitchFamily="18" charset="0"/>
              </a:rPr>
              <a:t>sẽ đạt trên </a:t>
            </a:r>
            <a:r>
              <a:rPr lang="vi-VN" sz="2400">
                <a:latin typeface="Times New Roman" panose="02020603050405020304" pitchFamily="18" charset="0"/>
                <a:cs typeface="Times New Roman" panose="02020603050405020304" pitchFamily="18" charset="0"/>
              </a:rPr>
              <a:t>20%</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quá trình này ngắn hơn nhiều so với các nước khác (</a:t>
            </a:r>
            <a:r>
              <a:rPr lang="vi-VN" sz="2400" i="1" dirty="0">
                <a:latin typeface="Times New Roman" panose="02020603050405020304" pitchFamily="18" charset="0"/>
                <a:cs typeface="Times New Roman" panose="02020603050405020304" pitchFamily="18" charset="0"/>
              </a:rPr>
              <a:t>Pháp 115 năm, Thụy Điển 85 năm, Úc 73 năm, Mỹ 69 năm, Nhật 26 năm </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lvl="0" indent="457200" algn="just">
              <a:spcAft>
                <a:spcPts val="1200"/>
              </a:spcAft>
              <a:defRPr/>
            </a:pPr>
            <a:r>
              <a:rPr lang="en-US" sz="2400">
                <a:latin typeface="Times New Roman" panose="02020603050405020304" pitchFamily="18" charset="0"/>
                <a:cs typeface="Times New Roman" panose="02020603050405020304" pitchFamily="18" charset="0"/>
              </a:rPr>
              <a:t>- Ảnh hưởng đến </a:t>
            </a:r>
            <a:r>
              <a:rPr lang="vi-VN" sz="2400">
                <a:latin typeface="Times New Roman" panose="02020603050405020304" pitchFamily="18" charset="0"/>
                <a:cs typeface="Times New Roman" panose="02020603050405020304" pitchFamily="18" charset="0"/>
              </a:rPr>
              <a:t>năng </a:t>
            </a:r>
            <a:r>
              <a:rPr lang="vi-VN" sz="2400" dirty="0">
                <a:latin typeface="Times New Roman" panose="02020603050405020304" pitchFamily="18" charset="0"/>
                <a:cs typeface="Times New Roman" panose="02020603050405020304" pitchFamily="18" charset="0"/>
              </a:rPr>
              <a:t>suất </a:t>
            </a:r>
            <a:r>
              <a:rPr lang="vi-VN" sz="2400">
                <a:latin typeface="Times New Roman" panose="02020603050405020304" pitchFamily="18" charset="0"/>
                <a:cs typeface="Times New Roman" panose="02020603050405020304" pitchFamily="18" charset="0"/>
              </a:rPr>
              <a:t>lao động</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thị trường lao</a:t>
            </a:r>
            <a:r>
              <a:rPr lang="en-US" sz="2400">
                <a:latin typeface="Times New Roman" panose="02020603050405020304" pitchFamily="18" charset="0"/>
                <a:cs typeface="Times New Roman" panose="02020603050405020304" pitchFamily="18" charset="0"/>
              </a:rPr>
              <a:t> động, </a:t>
            </a:r>
            <a:r>
              <a:rPr lang="vi-VN" sz="2400">
                <a:latin typeface="Times New Roman" panose="02020603050405020304" pitchFamily="18" charset="0"/>
                <a:cs typeface="Times New Roman" panose="02020603050405020304" pitchFamily="18" charset="0"/>
              </a:rPr>
              <a:t>thu </a:t>
            </a:r>
            <a:r>
              <a:rPr lang="vi-VN" sz="2400" dirty="0">
                <a:latin typeface="Times New Roman" panose="02020603050405020304" pitchFamily="18" charset="0"/>
                <a:cs typeface="Times New Roman" panose="02020603050405020304" pitchFamily="18" charset="0"/>
              </a:rPr>
              <a:t>nhập</a:t>
            </a:r>
            <a:r>
              <a:rPr lang="vi-VN" sz="2400">
                <a:latin typeface="Times New Roman" panose="02020603050405020304" pitchFamily="18" charset="0"/>
                <a:cs typeface="Times New Roman" panose="02020603050405020304" pitchFamily="18" charset="0"/>
              </a:rPr>
              <a:t>, bất </a:t>
            </a:r>
            <a:r>
              <a:rPr lang="vi-VN" sz="2400" dirty="0">
                <a:latin typeface="Times New Roman" panose="02020603050405020304" pitchFamily="18" charset="0"/>
                <a:cs typeface="Times New Roman" panose="02020603050405020304" pitchFamily="18" charset="0"/>
              </a:rPr>
              <a:t>bình đẳng xã hội</a:t>
            </a:r>
            <a:r>
              <a:rPr lang="vi-VN" sz="2400">
                <a:latin typeface="Times New Roman" panose="02020603050405020304" pitchFamily="18" charset="0"/>
                <a:cs typeface="Times New Roman" panose="02020603050405020304" pitchFamily="18" charset="0"/>
              </a:rPr>
              <a:t>; hệ </a:t>
            </a:r>
            <a:r>
              <a:rPr lang="vi-VN" sz="2400" dirty="0">
                <a:latin typeface="Times New Roman" panose="02020603050405020304" pitchFamily="18" charset="0"/>
                <a:cs typeface="Times New Roman" panose="02020603050405020304" pitchFamily="18" charset="0"/>
              </a:rPr>
              <a:t>thống chăm sóc </a:t>
            </a:r>
            <a:r>
              <a:rPr lang="vi-VN" sz="2400">
                <a:latin typeface="Times New Roman" panose="02020603050405020304" pitchFamily="18" charset="0"/>
                <a:cs typeface="Times New Roman" panose="02020603050405020304" pitchFamily="18" charset="0"/>
              </a:rPr>
              <a:t>sức khỏe</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chính </a:t>
            </a:r>
            <a:r>
              <a:rPr lang="vi-VN" sz="2400" dirty="0">
                <a:latin typeface="Times New Roman" panose="02020603050405020304" pitchFamily="18" charset="0"/>
                <a:cs typeface="Times New Roman" panose="02020603050405020304" pitchFamily="18" charset="0"/>
              </a:rPr>
              <a:t>sách bảo </a:t>
            </a:r>
            <a:r>
              <a:rPr lang="vi-VN" sz="2400">
                <a:latin typeface="Times New Roman" panose="02020603050405020304" pitchFamily="18" charset="0"/>
                <a:cs typeface="Times New Roman" panose="02020603050405020304" pitchFamily="18" charset="0"/>
              </a:rPr>
              <a:t>trợ </a:t>
            </a:r>
            <a:r>
              <a:rPr lang="en-US" sz="2400">
                <a:latin typeface="Times New Roman" panose="02020603050405020304" pitchFamily="18" charset="0"/>
                <a:cs typeface="Times New Roman" panose="02020603050405020304" pitchFamily="18" charset="0"/>
              </a:rPr>
              <a:t>xã hội</a:t>
            </a:r>
            <a:endParaRPr lang="vi-VN"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806087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523002"/>
            <a:ext cx="8712968" cy="3200876"/>
          </a:xfrm>
          <a:prstGeom prst="rect">
            <a:avLst/>
          </a:prstGeom>
          <a:noFill/>
        </p:spPr>
        <p:txBody>
          <a:bodyPr wrap="square" rtlCol="0">
            <a:spAutoFit/>
          </a:bodyPr>
          <a:lstStyle/>
          <a:p>
            <a:pPr lvl="0" indent="457200" algn="just">
              <a:spcAft>
                <a:spcPts val="1200"/>
              </a:spcAft>
              <a:defRPr/>
            </a:pPr>
            <a:r>
              <a:rPr lang="en-US" sz="2400">
                <a:latin typeface="Times New Roman" panose="02020603050405020304" pitchFamily="18" charset="0"/>
                <a:cs typeface="Times New Roman" panose="02020603050405020304" pitchFamily="18" charset="0"/>
              </a:rPr>
              <a:t>- Năm </a:t>
            </a:r>
            <a:r>
              <a:rPr lang="vi-VN" sz="2400">
                <a:latin typeface="Times New Roman" panose="02020603050405020304" pitchFamily="18" charset="0"/>
                <a:cs typeface="Times New Roman" panose="02020603050405020304" pitchFamily="18" charset="0"/>
              </a:rPr>
              <a:t>2022, </a:t>
            </a:r>
            <a:r>
              <a:rPr lang="vi-VN" sz="2400" dirty="0">
                <a:latin typeface="Times New Roman" panose="02020603050405020304" pitchFamily="18" charset="0"/>
                <a:cs typeface="Times New Roman" panose="02020603050405020304" pitchFamily="18" charset="0"/>
              </a:rPr>
              <a:t>tổng số người tham gia BHXH </a:t>
            </a:r>
            <a:r>
              <a:rPr lang="vi-VN" sz="2400">
                <a:latin typeface="Times New Roman" panose="02020603050405020304" pitchFamily="18" charset="0"/>
                <a:cs typeface="Times New Roman" panose="02020603050405020304" pitchFamily="18" charset="0"/>
              </a:rPr>
              <a:t>đạt 38% </a:t>
            </a:r>
            <a:r>
              <a:rPr lang="en-US" sz="2400">
                <a:latin typeface="Times New Roman" panose="02020603050405020304" pitchFamily="18" charset="0"/>
                <a:cs typeface="Times New Roman" panose="02020603050405020304" pitchFamily="18" charset="0"/>
              </a:rPr>
              <a:t>LLLĐ, trong đó </a:t>
            </a:r>
            <a:r>
              <a:rPr lang="vi-VN" sz="2400">
                <a:latin typeface="Times New Roman" panose="02020603050405020304" pitchFamily="18" charset="0"/>
                <a:cs typeface="Times New Roman" panose="02020603050405020304" pitchFamily="18" charset="0"/>
              </a:rPr>
              <a:t>35% NCT </a:t>
            </a:r>
            <a:r>
              <a:rPr lang="vi-VN" sz="2400" dirty="0">
                <a:latin typeface="Times New Roman" panose="02020603050405020304" pitchFamily="18" charset="0"/>
                <a:cs typeface="Times New Roman" panose="02020603050405020304" pitchFamily="18" charset="0"/>
              </a:rPr>
              <a:t>có lương hưu, trợ </a:t>
            </a:r>
            <a:r>
              <a:rPr lang="vi-VN" sz="2400">
                <a:latin typeface="Times New Roman" panose="02020603050405020304" pitchFamily="18" charset="0"/>
                <a:cs typeface="Times New Roman" panose="02020603050405020304" pitchFamily="18" charset="0"/>
              </a:rPr>
              <a:t>cấp BHXH</a:t>
            </a:r>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trợ cấp NCT.</a:t>
            </a:r>
            <a:endParaRPr lang="en-US" sz="2400" dirty="0">
              <a:latin typeface="Times New Roman" panose="02020603050405020304" pitchFamily="18" charset="0"/>
              <a:cs typeface="Times New Roman" panose="02020603050405020304" pitchFamily="18" charset="0"/>
            </a:endParaRPr>
          </a:p>
          <a:p>
            <a:pPr lvl="0" indent="457200" algn="just">
              <a:spcAft>
                <a:spcPts val="1200"/>
              </a:spcAft>
              <a:defRPr/>
            </a:pPr>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S</a:t>
            </a:r>
            <a:r>
              <a:rPr lang="vi-VN" sz="2400">
                <a:latin typeface="Times New Roman" panose="02020603050405020304" pitchFamily="18" charset="0"/>
                <a:cs typeface="Times New Roman" panose="02020603050405020304" pitchFamily="18" charset="0"/>
              </a:rPr>
              <a:t>ố </a:t>
            </a:r>
            <a:r>
              <a:rPr lang="vi-VN" sz="2400" dirty="0">
                <a:latin typeface="Times New Roman" panose="02020603050405020304" pitchFamily="18" charset="0"/>
                <a:cs typeface="Times New Roman" panose="02020603050405020304" pitchFamily="18" charset="0"/>
              </a:rPr>
              <a:t>năm sống khỏe 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khoảng 64 năm; mô hình bệnh </a:t>
            </a:r>
            <a:r>
              <a:rPr lang="vi-VN" sz="2400">
                <a:latin typeface="Times New Roman" panose="02020603050405020304" pitchFamily="18" charset="0"/>
                <a:cs typeface="Times New Roman" panose="02020603050405020304" pitchFamily="18" charset="0"/>
              </a:rPr>
              <a:t>tật thay đổi nhanh</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bệnh </a:t>
            </a:r>
            <a:r>
              <a:rPr lang="vi-VN" sz="2400" dirty="0">
                <a:latin typeface="Times New Roman" panose="02020603050405020304" pitchFamily="18" charset="0"/>
                <a:cs typeface="Times New Roman" panose="02020603050405020304" pitchFamily="18" charset="0"/>
              </a:rPr>
              <a:t>không lây nhiễm (</a:t>
            </a:r>
            <a:r>
              <a:rPr lang="vi-VN" sz="2400" i="1" dirty="0">
                <a:latin typeface="Times New Roman" panose="02020603050405020304" pitchFamily="18" charset="0"/>
                <a:cs typeface="Times New Roman" panose="02020603050405020304" pitchFamily="18" charset="0"/>
              </a:rPr>
              <a:t>tim mạch, tiểu đường, bệnh phổi tắc nghẽn mãn tính, ung thư</a:t>
            </a:r>
            <a:r>
              <a:rPr lang="vi-VN" sz="2400" dirty="0">
                <a:latin typeface="Times New Roman" panose="02020603050405020304" pitchFamily="18" charset="0"/>
                <a:cs typeface="Times New Roman" panose="02020603050405020304" pitchFamily="18" charset="0"/>
              </a:rPr>
              <a:t>); gánh nặng bệnh “kép” (trung bình NCT từ 65 trở lên mắc 3 bệnh; từ 80 tuổi trở lên mắc 6 </a:t>
            </a:r>
            <a:r>
              <a:rPr lang="vi-VN" sz="2400">
                <a:latin typeface="Times New Roman" panose="02020603050405020304" pitchFamily="18" charset="0"/>
                <a:cs typeface="Times New Roman" panose="02020603050405020304" pitchFamily="18" charset="0"/>
              </a:rPr>
              <a:t>bệnh)</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là </a:t>
            </a:r>
            <a:r>
              <a:rPr lang="vi-VN" sz="2400" dirty="0">
                <a:latin typeface="Times New Roman" panose="02020603050405020304" pitchFamily="18" charset="0"/>
                <a:cs typeface="Times New Roman" panose="02020603050405020304" pitchFamily="18" charset="0"/>
              </a:rPr>
              <a:t>nguyên nhân gây ra 73% các trường hợp tử vong, trong đó 40% tử vong trước 70 </a:t>
            </a:r>
            <a:r>
              <a:rPr lang="vi-VN" sz="2400">
                <a:latin typeface="Times New Roman" panose="02020603050405020304" pitchFamily="18" charset="0"/>
                <a:cs typeface="Times New Roman" panose="02020603050405020304" pitchFamily="18" charset="0"/>
              </a:rPr>
              <a:t>tuổi.</a:t>
            </a:r>
            <a:endParaRPr lang="vi-VN"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425309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450994"/>
            <a:ext cx="8712968" cy="3200876"/>
          </a:xfrm>
          <a:prstGeom prst="rect">
            <a:avLst/>
          </a:prstGeom>
          <a:noFill/>
        </p:spPr>
        <p:txBody>
          <a:bodyPr wrap="square" rtlCol="0">
            <a:spAutoFit/>
          </a:bodyPr>
          <a:lstStyle/>
          <a:p>
            <a:pPr lvl="0" indent="457200" algn="just">
              <a:spcAft>
                <a:spcPts val="1200"/>
              </a:spcAft>
              <a:defRPr/>
            </a:pPr>
            <a:r>
              <a:rPr lang="vi-VN" sz="2600">
                <a:latin typeface="Times New Roman" panose="02020603050405020304" pitchFamily="18" charset="0"/>
                <a:cs typeface="Times New Roman" panose="02020603050405020304" pitchFamily="18" charset="0"/>
              </a:rPr>
              <a:t>- Số lượng bệnh viện chuyên ngành hoặc cơ sở y tế, khoa lão, cán bộ y tế chuyên khoa, giường bệnh dành cho NCT còn rất thiếu.</a:t>
            </a:r>
          </a:p>
          <a:p>
            <a:pPr lvl="0" indent="457200" algn="just">
              <a:spcAft>
                <a:spcPts val="1200"/>
              </a:spcAft>
              <a:defRPr/>
            </a:pPr>
            <a:r>
              <a:rPr lang="vi-VN" sz="2600">
                <a:latin typeface="Times New Roman" panose="02020603050405020304" pitchFamily="18" charset="0"/>
                <a:cs typeface="Times New Roman" panose="02020603050405020304" pitchFamily="18" charset="0"/>
              </a:rPr>
              <a:t>- Hệ thống cơ sở chăm sóc NCT chưa đáp ứng nhu cầu; còn ít chương trình, công trình công cộng phục vụ lợi ích NCT.</a:t>
            </a:r>
          </a:p>
          <a:p>
            <a:pPr lvl="0" indent="457200" algn="just">
              <a:spcAft>
                <a:spcPts val="1200"/>
              </a:spcAft>
              <a:defRPr/>
            </a:pPr>
            <a:r>
              <a:rPr lang="vi-VN" sz="2600">
                <a:latin typeface="Times New Roman" panose="02020603050405020304" pitchFamily="18" charset="0"/>
                <a:cs typeface="Times New Roman" panose="02020603050405020304" pitchFamily="18" charset="0"/>
              </a:rPr>
              <a:t>- </a:t>
            </a:r>
            <a:r>
              <a:rPr lang="en-US" sz="2600">
                <a:latin typeface="Times New Roman" panose="02020603050405020304" pitchFamily="18" charset="0"/>
                <a:cs typeface="Times New Roman" panose="02020603050405020304" pitchFamily="18" charset="0"/>
              </a:rPr>
              <a:t>S</a:t>
            </a:r>
            <a:r>
              <a:rPr lang="vi-VN" sz="2600">
                <a:latin typeface="Times New Roman" panose="02020603050405020304" pitchFamily="18" charset="0"/>
                <a:cs typeface="Times New Roman" panose="02020603050405020304" pitchFamily="18" charset="0"/>
              </a:rPr>
              <a:t>ự </a:t>
            </a:r>
            <a:r>
              <a:rPr lang="vi-VN" sz="2600" dirty="0">
                <a:latin typeface="Times New Roman" panose="02020603050405020304" pitchFamily="18" charset="0"/>
                <a:cs typeface="Times New Roman" panose="02020603050405020304" pitchFamily="18" charset="0"/>
              </a:rPr>
              <a:t>di cư lao động từ nông thôn ra thành </a:t>
            </a:r>
            <a:r>
              <a:rPr lang="vi-VN" sz="2600">
                <a:latin typeface="Times New Roman" panose="02020603050405020304" pitchFamily="18" charset="0"/>
                <a:cs typeface="Times New Roman" panose="02020603050405020304" pitchFamily="18" charset="0"/>
              </a:rPr>
              <a:t>thị </a:t>
            </a:r>
            <a:r>
              <a:rPr lang="en-US" sz="2600">
                <a:latin typeface="Times New Roman" panose="02020603050405020304" pitchFamily="18" charset="0"/>
                <a:cs typeface="Times New Roman" panose="02020603050405020304" pitchFamily="18" charset="0"/>
              </a:rPr>
              <a:t>tăng </a:t>
            </a:r>
            <a:r>
              <a:rPr lang="vi-VN" sz="2600">
                <a:latin typeface="Times New Roman" panose="02020603050405020304" pitchFamily="18" charset="0"/>
                <a:cs typeface="Times New Roman" panose="02020603050405020304" pitchFamily="18" charset="0"/>
              </a:rPr>
              <a:t>nên </a:t>
            </a:r>
            <a:r>
              <a:rPr lang="vi-VN" sz="2600" dirty="0">
                <a:latin typeface="Times New Roman" panose="02020603050405020304" pitchFamily="18" charset="0"/>
                <a:cs typeface="Times New Roman" panose="02020603050405020304" pitchFamily="18" charset="0"/>
              </a:rPr>
              <a:t>một bộ </a:t>
            </a:r>
            <a:r>
              <a:rPr lang="vi-VN" sz="2600">
                <a:latin typeface="Times New Roman" panose="02020603050405020304" pitchFamily="18" charset="0"/>
                <a:cs typeface="Times New Roman" panose="02020603050405020304" pitchFamily="18" charset="0"/>
              </a:rPr>
              <a:t>phận NCT </a:t>
            </a:r>
            <a:r>
              <a:rPr lang="vi-VN" sz="2600" dirty="0">
                <a:latin typeface="Times New Roman" panose="02020603050405020304" pitchFamily="18" charset="0"/>
                <a:cs typeface="Times New Roman" panose="02020603050405020304" pitchFamily="18" charset="0"/>
              </a:rPr>
              <a:t>ít nhận được sự quan tâm, chăm sóc của con cái</a:t>
            </a:r>
            <a:r>
              <a:rPr lang="vi-VN" sz="260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160779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6728" y="895375"/>
            <a:ext cx="2057400" cy="628650"/>
          </a:xfrm>
          <a:prstGeom prst="round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00" normalizeH="0" baseline="0" noProof="0" dirty="0">
                <a:ln>
                  <a:noFill/>
                </a:ln>
                <a:solidFill>
                  <a:prstClr val="white"/>
                </a:solidFill>
                <a:effectLst/>
                <a:uLnTx/>
                <a:uFillTx/>
                <a:latin typeface="Calibri"/>
                <a:ea typeface="+mn-ea"/>
                <a:cs typeface="Times New Roman" pitchFamily="18" charset="0"/>
              </a:rPr>
              <a:t>PHẦN III</a:t>
            </a:r>
          </a:p>
        </p:txBody>
      </p:sp>
      <p:sp>
        <p:nvSpPr>
          <p:cNvPr id="6" name="Rounded Rectangle 5"/>
          <p:cNvSpPr/>
          <p:nvPr/>
        </p:nvSpPr>
        <p:spPr>
          <a:xfrm>
            <a:off x="0" y="1563638"/>
            <a:ext cx="9036496" cy="100811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lvl="0" algn="ctr" eaLnBrk="1" fontAlgn="auto" hangingPunct="1">
              <a:spcBef>
                <a:spcPts val="0"/>
              </a:spcBef>
              <a:spcAft>
                <a:spcPts val="0"/>
              </a:spcAft>
            </a:pPr>
            <a:r>
              <a:rPr lang="vi-VN" sz="2800" b="1" dirty="0">
                <a:solidFill>
                  <a:schemeClr val="tx1"/>
                </a:solidFill>
                <a:latin typeface="+mj-lt"/>
                <a:cs typeface="Times New Roman" pitchFamily="18" charset="0"/>
              </a:rPr>
              <a:t>NHỮNG VẤN ĐỀ CẦN QUAN TÂM</a:t>
            </a:r>
            <a:endParaRPr lang="vi-VN" sz="2800" b="1" dirty="0">
              <a:solidFill>
                <a:srgbClr val="C00000"/>
              </a:solidFill>
              <a:latin typeface="+mj-lt"/>
              <a:cs typeface="Times New Roman" pitchFamily="18" charset="0"/>
            </a:endParaRPr>
          </a:p>
        </p:txBody>
      </p:sp>
      <p:sp>
        <p:nvSpPr>
          <p:cNvPr id="5" name="Oval 4"/>
          <p:cNvSpPr/>
          <p:nvPr/>
        </p:nvSpPr>
        <p:spPr>
          <a:xfrm>
            <a:off x="2980928" y="771550"/>
            <a:ext cx="925286" cy="876300"/>
          </a:xfrm>
          <a:prstGeom prst="ellipse">
            <a:avLst/>
          </a:prstGeom>
          <a:blipFill dpi="0" rotWithShape="1">
            <a:blip r:embed="rId2" cstate="print">
              <a:extLst>
                <a:ext uri="{28A0092B-C50C-407E-A947-70E740481C1C}">
                  <a14:useLocalDpi xmlns:a14="http://schemas.microsoft.com/office/drawing/2010/main" val="0"/>
                </a:ext>
              </a:extLst>
            </a:blip>
            <a:srcRect/>
            <a:stretch>
              <a:fillRect l="-22000" t="-2000" r="-16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425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4247317"/>
          </a:xfrm>
          <a:prstGeom prst="rect">
            <a:avLst/>
          </a:prstGeom>
          <a:noFill/>
        </p:spPr>
        <p:txBody>
          <a:bodyPr wrap="square" rtlCol="0">
            <a:spAutoFit/>
          </a:bodyPr>
          <a:lstStyle/>
          <a:p>
            <a:pPr lvl="0" indent="457200" algn="just">
              <a:spcAft>
                <a:spcPts val="1200"/>
              </a:spcAft>
              <a:defRPr/>
            </a:pPr>
            <a:r>
              <a:rPr lang="vi-VN" sz="2400" b="1" dirty="0">
                <a:latin typeface="Times New Roman" panose="02020603050405020304" pitchFamily="18" charset="0"/>
                <a:cs typeface="Times New Roman" panose="02020603050405020304" pitchFamily="18" charset="0"/>
              </a:rPr>
              <a:t>1. Kinh nghiệm quốc tế</a:t>
            </a:r>
          </a:p>
          <a:p>
            <a:pPr lvl="0" indent="457200" algn="just">
              <a:spcAft>
                <a:spcPts val="1200"/>
              </a:spcAft>
              <a:defRPr/>
            </a:pPr>
            <a:r>
              <a:rPr lang="vi-VN" sz="2400" b="1" i="1" dirty="0">
                <a:latin typeface="Times New Roman" panose="02020603050405020304" pitchFamily="18" charset="0"/>
                <a:cs typeface="Times New Roman" panose="02020603050405020304" pitchFamily="18" charset="0"/>
              </a:rPr>
              <a:t>(1) Nhật Bản</a:t>
            </a:r>
          </a:p>
          <a:p>
            <a:pPr lvl="0" indent="457200" algn="just">
              <a:spcAft>
                <a:spcPts val="1200"/>
              </a:spcAft>
              <a:defRPr/>
            </a:pPr>
            <a:r>
              <a:rPr lang="vi-VN" sz="2400" dirty="0">
                <a:latin typeface="Times New Roman" panose="02020603050405020304" pitchFamily="18" charset="0"/>
                <a:cs typeface="Times New Roman" panose="02020603050405020304" pitchFamily="18" charset="0"/>
              </a:rPr>
              <a:t>- Năm 2020, Nhật Bản có trên 36 triệu người từ 65 tuổi trở lên, chiếm 28,7% tổng dân số (khoảng 16 triệu cụ ông, 20 triệu cụ bà), cao nhất thế giới, được gọi là dân số “siêu già”; dự báo tăng lên 30,3% vào năm 2025,  35,3% vào năm 2040.</a:t>
            </a:r>
          </a:p>
          <a:p>
            <a:pPr lvl="0" indent="457200" algn="just">
              <a:spcAft>
                <a:spcPts val="1200"/>
              </a:spcAft>
              <a:defRPr/>
            </a:pP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Ngân </a:t>
            </a:r>
            <a:r>
              <a:rPr lang="vi-VN" sz="2400" dirty="0">
                <a:latin typeface="Times New Roman" panose="02020603050405020304" pitchFamily="18" charset="0"/>
                <a:cs typeface="Times New Roman" panose="02020603050405020304" pitchFamily="18" charset="0"/>
              </a:rPr>
              <a:t>sách phúc lợi xã hội của Nhật Bản từ năm 1990 đến 2012 tăng từ 1,1% lên 4,3% GDP. Dự báo giai đoạn 2012 – 2025, tỷ lệ NCT </a:t>
            </a:r>
            <a:r>
              <a:rPr lang="vi-VN" sz="2400">
                <a:latin typeface="Times New Roman" panose="02020603050405020304" pitchFamily="18" charset="0"/>
                <a:cs typeface="Times New Roman" panose="02020603050405020304" pitchFamily="18" charset="0"/>
              </a:rPr>
              <a:t>tăng từ </a:t>
            </a:r>
            <a:r>
              <a:rPr lang="vi-VN" sz="2400" dirty="0">
                <a:latin typeface="Times New Roman" panose="02020603050405020304" pitchFamily="18" charset="0"/>
                <a:cs typeface="Times New Roman" panose="02020603050405020304" pitchFamily="18" charset="0"/>
              </a:rPr>
              <a:t>24,2% lên </a:t>
            </a:r>
            <a:r>
              <a:rPr lang="vi-VN" sz="2400">
                <a:latin typeface="Times New Roman" panose="02020603050405020304" pitchFamily="18" charset="0"/>
                <a:cs typeface="Times New Roman" panose="02020603050405020304" pitchFamily="18" charset="0"/>
              </a:rPr>
              <a:t>30,3% </a:t>
            </a:r>
            <a:r>
              <a:rPr lang="vi-VN" sz="2400" dirty="0">
                <a:latin typeface="Times New Roman" panose="02020603050405020304" pitchFamily="18" charset="0"/>
                <a:cs typeface="Times New Roman" panose="02020603050405020304" pitchFamily="18" charset="0"/>
              </a:rPr>
              <a:t>nhưng chi phí chăm sóc NCT chỉ có thể </a:t>
            </a:r>
            <a:r>
              <a:rPr lang="vi-VN" sz="2400">
                <a:latin typeface="Times New Roman" panose="02020603050405020304" pitchFamily="18" charset="0"/>
                <a:cs typeface="Times New Roman" panose="02020603050405020304" pitchFamily="18" charset="0"/>
              </a:rPr>
              <a:t>tăng từ </a:t>
            </a:r>
            <a:r>
              <a:rPr lang="vi-VN" sz="2400" dirty="0">
                <a:latin typeface="Times New Roman" panose="02020603050405020304" pitchFamily="18" charset="0"/>
                <a:cs typeface="Times New Roman" panose="02020603050405020304" pitchFamily="18" charset="0"/>
              </a:rPr>
              <a:t>1,8% lên </a:t>
            </a:r>
            <a:r>
              <a:rPr lang="vi-VN" sz="2400">
                <a:latin typeface="Times New Roman" panose="02020603050405020304" pitchFamily="18" charset="0"/>
                <a:cs typeface="Times New Roman" panose="02020603050405020304" pitchFamily="18" charset="0"/>
              </a:rPr>
              <a:t>3,2%</a:t>
            </a:r>
            <a:r>
              <a:rPr lang="en-US" sz="2400">
                <a:latin typeface="Times New Roman" panose="02020603050405020304" pitchFamily="18" charset="0"/>
                <a:cs typeface="Times New Roman" panose="02020603050405020304" pitchFamily="18" charset="0"/>
              </a:rPr>
              <a:t> GDP</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26704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51470"/>
            <a:ext cx="8712968" cy="4939814"/>
          </a:xfrm>
          <a:prstGeom prst="rect">
            <a:avLst/>
          </a:prstGeom>
          <a:noFill/>
        </p:spPr>
        <p:txBody>
          <a:bodyPr wrap="square" rtlCol="0">
            <a:spAutoFit/>
          </a:bodyPr>
          <a:lstStyle/>
          <a:p>
            <a:pPr lvl="0" indent="457200" algn="just">
              <a:spcAft>
                <a:spcPts val="1200"/>
              </a:spcAft>
              <a:defRPr/>
            </a:pPr>
            <a:r>
              <a:rPr lang="vi-VN" sz="2200" b="1" dirty="0">
                <a:latin typeface="Times New Roman" panose="02020603050405020304" pitchFamily="18" charset="0"/>
                <a:cs typeface="Times New Roman" panose="02020603050405020304" pitchFamily="18" charset="0"/>
              </a:rPr>
              <a:t>1. </a:t>
            </a:r>
            <a:r>
              <a:rPr lang="en-US" sz="2200" b="1" dirty="0">
                <a:latin typeface="Times New Roman" panose="02020603050405020304" pitchFamily="18" charset="0"/>
                <a:cs typeface="Times New Roman" panose="02020603050405020304" pitchFamily="18" charset="0"/>
              </a:rPr>
              <a:t>THẾ GIỚI</a:t>
            </a:r>
            <a:endParaRPr lang="vi-VN" sz="2200" b="1" dirty="0">
              <a:latin typeface="Times New Roman" panose="02020603050405020304" pitchFamily="18" charset="0"/>
              <a:cs typeface="Times New Roman" panose="02020603050405020304" pitchFamily="18" charset="0"/>
            </a:endParaRPr>
          </a:p>
          <a:p>
            <a:pPr lvl="0" indent="457200" algn="just">
              <a:spcAft>
                <a:spcPts val="1200"/>
              </a:spcAft>
              <a:defRPr/>
            </a:pPr>
            <a:r>
              <a:rPr lang="vi-VN" sz="2300" b="1" i="1" dirty="0">
                <a:latin typeface="Times New Roman" panose="02020603050405020304" pitchFamily="18" charset="0"/>
                <a:cs typeface="Times New Roman" panose="02020603050405020304" pitchFamily="18" charset="0"/>
              </a:rPr>
              <a:t>(1) Số liệu và dự báo</a:t>
            </a:r>
            <a:endParaRPr lang="en-US" sz="2300" b="1" i="1" dirty="0">
              <a:latin typeface="Times New Roman" panose="02020603050405020304" pitchFamily="18" charset="0"/>
              <a:cs typeface="Times New Roman" panose="02020603050405020304" pitchFamily="18" charset="0"/>
            </a:endParaRP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15/11/2022</a:t>
            </a:r>
            <a:r>
              <a:rPr lang="en-US" sz="2300" dirty="0">
                <a:latin typeface="Times New Roman" panose="02020603050405020304" pitchFamily="18" charset="0"/>
                <a:cs typeface="Times New Roman" panose="02020603050405020304" pitchFamily="18" charset="0"/>
              </a:rPr>
              <a:t>, d</a:t>
            </a:r>
            <a:r>
              <a:rPr lang="vi-VN" sz="2300" dirty="0">
                <a:latin typeface="Times New Roman" panose="02020603050405020304" pitchFamily="18" charset="0"/>
                <a:cs typeface="Times New Roman" panose="02020603050405020304" pitchFamily="18" charset="0"/>
              </a:rPr>
              <a:t>ân 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giới</a:t>
            </a:r>
            <a:r>
              <a:rPr lang="vi-VN"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8 tỷ người</a:t>
            </a:r>
            <a:r>
              <a:rPr lang="en-US" sz="2300" dirty="0">
                <a:latin typeface="Times New Roman" panose="02020603050405020304" pitchFamily="18" charset="0"/>
                <a:cs typeface="Times New Roman" panose="02020603050405020304" pitchFamily="18" charset="0"/>
              </a:rPr>
              <a:t>. D</a:t>
            </a:r>
            <a:r>
              <a:rPr lang="vi-VN" sz="2300" dirty="0">
                <a:latin typeface="Times New Roman" panose="02020603050405020304" pitchFamily="18" charset="0"/>
                <a:cs typeface="Times New Roman" panose="02020603050405020304" pitchFamily="18" charset="0"/>
              </a:rPr>
              <a:t>ự báo 8,5 tỷ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vi-VN"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2030), 9 tỷ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vi-VN" sz="2300" dirty="0">
                <a:latin typeface="Times New Roman" panose="02020603050405020304" pitchFamily="18" charset="0"/>
                <a:cs typeface="Times New Roman" panose="02020603050405020304" pitchFamily="18" charset="0"/>
              </a:rPr>
              <a:t> (2037), 9,7 tỷ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vi-VN" sz="2300" dirty="0">
                <a:latin typeface="Times New Roman" panose="02020603050405020304" pitchFamily="18" charset="0"/>
                <a:cs typeface="Times New Roman" panose="02020603050405020304" pitchFamily="18" charset="0"/>
              </a:rPr>
              <a:t> (2050), 10,4 tỷ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vi-VN" sz="2300" dirty="0">
                <a:latin typeface="Times New Roman" panose="02020603050405020304" pitchFamily="18" charset="0"/>
                <a:cs typeface="Times New Roman" panose="02020603050405020304" pitchFamily="18" charset="0"/>
              </a:rPr>
              <a:t> (2080).</a:t>
            </a:r>
            <a:endParaRPr lang="en-US" sz="2300" dirty="0">
              <a:latin typeface="Times New Roman" panose="02020603050405020304" pitchFamily="18" charset="0"/>
              <a:cs typeface="Times New Roman" panose="02020603050405020304" pitchFamily="18" charset="0"/>
            </a:endParaRP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 Năm 2012</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giới</a:t>
            </a:r>
            <a:r>
              <a:rPr lang="vi-VN" sz="2300" dirty="0">
                <a:latin typeface="Times New Roman" panose="02020603050405020304" pitchFamily="18" charset="0"/>
                <a:cs typeface="Times New Roman" panose="02020603050405020304" pitchFamily="18" charset="0"/>
              </a:rPr>
              <a:t> có 850 triệu NCT </a:t>
            </a:r>
            <a:r>
              <a:rPr lang="vi-VN" sz="2300" b="1" dirty="0">
                <a:latin typeface="Times New Roman" panose="02020603050405020304" pitchFamily="18" charset="0"/>
                <a:cs typeface="Times New Roman" panose="02020603050405020304" pitchFamily="18" charset="0"/>
              </a:rPr>
              <a:t>từ 60 tuổi trở lên </a:t>
            </a:r>
            <a:r>
              <a:rPr lang="vi-VN" sz="2300" i="1" dirty="0">
                <a:latin typeface="Times New Roman" panose="02020603050405020304" pitchFamily="18" charset="0"/>
                <a:cs typeface="Times New Roman" panose="02020603050405020304" pitchFamily="18" charset="0"/>
              </a:rPr>
              <a:t>(11,5%)</a:t>
            </a:r>
            <a:r>
              <a:rPr lang="vi-VN" sz="2300" dirty="0">
                <a:latin typeface="Times New Roman" panose="02020603050405020304" pitchFamily="18" charset="0"/>
                <a:cs typeface="Times New Roman" panose="02020603050405020304" pitchFamily="18" charset="0"/>
              </a:rPr>
              <a:t>; dự báo đạt 2 tỷ người vào 2050 (22%)</a:t>
            </a:r>
            <a:r>
              <a:rPr lang="en-US" sz="2300" dirty="0">
                <a:latin typeface="Times New Roman" panose="02020603050405020304" pitchFamily="18" charset="0"/>
                <a:cs typeface="Times New Roman" panose="02020603050405020304" pitchFamily="18" charset="0"/>
              </a:rPr>
              <a:t>; n</a:t>
            </a:r>
            <a:r>
              <a:rPr lang="vi-VN" sz="2300" dirty="0">
                <a:latin typeface="Times New Roman" panose="02020603050405020304" pitchFamily="18" charset="0"/>
                <a:cs typeface="Times New Roman" panose="02020603050405020304" pitchFamily="18" charset="0"/>
              </a:rPr>
              <a:t>ăm 2022 khoảng 800 triệu NCT </a:t>
            </a:r>
            <a:r>
              <a:rPr lang="vi-VN" sz="2300" b="1" dirty="0">
                <a:latin typeface="Times New Roman" panose="02020603050405020304" pitchFamily="18" charset="0"/>
                <a:cs typeface="Times New Roman" panose="02020603050405020304" pitchFamily="18" charset="0"/>
              </a:rPr>
              <a:t>từ 65 tuổi trở lên </a:t>
            </a:r>
            <a:r>
              <a:rPr lang="vi-VN" sz="2300" i="1" dirty="0">
                <a:latin typeface="Times New Roman" panose="02020603050405020304" pitchFamily="18" charset="0"/>
                <a:cs typeface="Times New Roman" panose="02020603050405020304" pitchFamily="18" charset="0"/>
              </a:rPr>
              <a:t>(9,7%)</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dự báo năm 2030</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sẽ tăng lên 11,7%, </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năm</a:t>
            </a:r>
            <a:r>
              <a:rPr lang="en-US" sz="2300" dirty="0">
                <a:latin typeface="Times New Roman" panose="02020603050405020304" pitchFamily="18" charset="0"/>
                <a:cs typeface="Times New Roman" panose="02020603050405020304" pitchFamily="18" charset="0"/>
              </a:rPr>
              <a:t> 2050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16,4%. Phụ nữ chiếm 55,7% </a:t>
            </a:r>
            <a:r>
              <a:rPr lang="en-US" sz="2300" dirty="0">
                <a:latin typeface="Times New Roman" panose="02020603050405020304" pitchFamily="18" charset="0"/>
                <a:cs typeface="Times New Roman" panose="02020603050405020304" pitchFamily="18" charset="0"/>
              </a:rPr>
              <a:t>NCT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65 </a:t>
            </a:r>
            <a:r>
              <a:rPr lang="en-US" sz="2300" dirty="0" err="1">
                <a:latin typeface="Times New Roman" panose="02020603050405020304" pitchFamily="18" charset="0"/>
                <a:cs typeface="Times New Roman" panose="02020603050405020304" pitchFamily="18" charset="0"/>
              </a:rPr>
              <a:t>tuổi</a:t>
            </a:r>
            <a:r>
              <a:rPr lang="vi-VN" sz="2300" dirty="0">
                <a:latin typeface="Times New Roman" panose="02020603050405020304" pitchFamily="18" charset="0"/>
                <a:cs typeface="Times New Roman" panose="02020603050405020304" pitchFamily="18" charset="0"/>
              </a:rPr>
              <a:t>.</a:t>
            </a: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Nhật Bản là quốc gia “siêu già”</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có trên 30% dân số từ 60 tuổi trở lên</a:t>
            </a:r>
            <a:r>
              <a:rPr lang="en-US" sz="2300" dirty="0">
                <a:latin typeface="Times New Roman" panose="02020603050405020304" pitchFamily="18" charset="0"/>
                <a:cs typeface="Times New Roman" panose="02020603050405020304" pitchFamily="18" charset="0"/>
              </a:rPr>
              <a:t>. Đ</a:t>
            </a:r>
            <a:r>
              <a:rPr lang="vi-VN" sz="2300" dirty="0">
                <a:latin typeface="Times New Roman" panose="02020603050405020304" pitchFamily="18" charset="0"/>
                <a:cs typeface="Times New Roman" panose="02020603050405020304" pitchFamily="18" charset="0"/>
              </a:rPr>
              <a:t>ến 2050</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có 64 quốc gia </a:t>
            </a:r>
            <a:r>
              <a:rPr lang="en-US" sz="2300" dirty="0" err="1">
                <a:latin typeface="Times New Roman" panose="02020603050405020304" pitchFamily="18" charset="0"/>
                <a:cs typeface="Times New Roman" panose="02020603050405020304" pitchFamily="18" charset="0"/>
              </a:rPr>
              <a:t>siêu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già</a:t>
            </a:r>
            <a:r>
              <a:rPr lang="vi-VN" sz="2300" dirty="0">
                <a:latin typeface="Times New Roman" panose="02020603050405020304" pitchFamily="18" charset="0"/>
                <a:cs typeface="Times New Roman" panose="02020603050405020304" pitchFamily="18" charset="0"/>
              </a:rPr>
              <a:t>. Trung bình mỗi năm có 58 triệu người tròn 60 tuổi</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mỗi giây có 2 người đến 60 tuổi.</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670177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338916"/>
            <a:ext cx="8712968" cy="3600986"/>
          </a:xfrm>
          <a:prstGeom prst="rect">
            <a:avLst/>
          </a:prstGeom>
          <a:noFill/>
        </p:spPr>
        <p:txBody>
          <a:bodyPr wrap="square" rtlCol="0">
            <a:spAutoFit/>
          </a:bodyPr>
          <a:lstStyle/>
          <a:p>
            <a:pPr lvl="0" indent="457200" algn="just">
              <a:spcAft>
                <a:spcPts val="1200"/>
              </a:spcAft>
              <a:defRPr/>
            </a:pPr>
            <a:r>
              <a:rPr lang="en-US" sz="2600">
                <a:latin typeface="Times New Roman" panose="02020603050405020304" pitchFamily="18" charset="0"/>
                <a:cs typeface="Times New Roman" panose="02020603050405020304" pitchFamily="18" charset="0"/>
              </a:rPr>
              <a:t>-</a:t>
            </a:r>
            <a:r>
              <a:rPr lang="vi-VN" sz="2600">
                <a:latin typeface="Times New Roman" panose="02020603050405020304" pitchFamily="18" charset="0"/>
                <a:cs typeface="Times New Roman" panose="02020603050405020304" pitchFamily="18" charset="0"/>
              </a:rPr>
              <a:t> </a:t>
            </a:r>
            <a:r>
              <a:rPr lang="en-US" sz="2600">
                <a:latin typeface="Times New Roman" panose="02020603050405020304" pitchFamily="18" charset="0"/>
                <a:cs typeface="Times New Roman" panose="02020603050405020304" pitchFamily="18" charset="0"/>
              </a:rPr>
              <a:t>Giải pháp: </a:t>
            </a:r>
          </a:p>
          <a:p>
            <a:pPr lvl="0" indent="457200" algn="just">
              <a:spcAft>
                <a:spcPts val="1200"/>
              </a:spcAft>
              <a:defRPr/>
            </a:pPr>
            <a:r>
              <a:rPr lang="en-US" sz="2600">
                <a:latin typeface="Times New Roman" panose="02020603050405020304" pitchFamily="18" charset="0"/>
                <a:cs typeface="Times New Roman" panose="02020603050405020304" pitchFamily="18" charset="0"/>
              </a:rPr>
              <a:t>+ Đ</a:t>
            </a:r>
            <a:r>
              <a:rPr lang="vi-VN" sz="2600">
                <a:latin typeface="Times New Roman" panose="02020603050405020304" pitchFamily="18" charset="0"/>
                <a:cs typeface="Times New Roman" panose="02020603050405020304" pitchFamily="18" charset="0"/>
              </a:rPr>
              <a:t>ầu </a:t>
            </a:r>
            <a:r>
              <a:rPr lang="vi-VN" sz="2600" dirty="0">
                <a:latin typeface="Times New Roman" panose="02020603050405020304" pitchFamily="18" charset="0"/>
                <a:cs typeface="Times New Roman" panose="02020603050405020304" pitchFamily="18" charset="0"/>
              </a:rPr>
              <a:t>tư phát triển mạng lưới an sinh xã hội và hệ thống cơ sở chăm sóc người già trên toàn quốc. Năm 2000 bắt đầu triển khai hệ thống bảo hiểm chăm sóc dài hạn để mọi NCT trên 65 đều nhận được sự chăm sóc tuổi già.</a:t>
            </a:r>
          </a:p>
          <a:p>
            <a:pPr lvl="0" indent="457200" algn="just">
              <a:spcAft>
                <a:spcPts val="1200"/>
              </a:spcAft>
              <a:defRPr/>
            </a:pPr>
            <a:r>
              <a:rPr lang="en-US" sz="2600">
                <a:latin typeface="Times New Roman" panose="02020603050405020304" pitchFamily="18" charset="0"/>
                <a:cs typeface="Times New Roman" panose="02020603050405020304" pitchFamily="18" charset="0"/>
              </a:rPr>
              <a:t>+</a:t>
            </a:r>
            <a:r>
              <a:rPr lang="vi-VN" sz="260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Năm 2021, nâng tuổi nghỉ hưu, cho phép người lao động làm việc đến 70 tuổi; 25% NCT tiếp tục làm việc (bình quân 4 NCT có 1 người đi làm)</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333009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3724096"/>
          </a:xfrm>
          <a:prstGeom prst="rect">
            <a:avLst/>
          </a:prstGeom>
          <a:noFill/>
        </p:spPr>
        <p:txBody>
          <a:bodyPr wrap="square" rtlCol="0">
            <a:spAutoFit/>
          </a:bodyPr>
          <a:lstStyle/>
          <a:p>
            <a:pPr lvl="0" indent="457200" algn="just">
              <a:spcAft>
                <a:spcPts val="1200"/>
              </a:spcAft>
              <a:defRPr/>
            </a:pPr>
            <a:r>
              <a:rPr lang="vi-VN" sz="2400" dirty="0">
                <a:latin typeface="+mj-lt"/>
                <a:cs typeface="Times New Roman" panose="02020603050405020304" pitchFamily="18" charset="0"/>
              </a:rPr>
              <a:t>+ Đẩy mạnh thu hút lao động nước ngoài ở những ngành nghề cần nhiều sức khỏe mà NCT không đáp ứng được.</a:t>
            </a:r>
          </a:p>
          <a:p>
            <a:pPr lvl="0" indent="457200" algn="just">
              <a:spcAft>
                <a:spcPts val="1200"/>
              </a:spcAft>
              <a:defRPr/>
            </a:pPr>
            <a:r>
              <a:rPr lang="vi-VN" sz="2400" dirty="0">
                <a:latin typeface="+mj-lt"/>
                <a:cs typeface="Times New Roman" panose="02020603050405020304" pitchFamily="18" charset="0"/>
              </a:rPr>
              <a:t>+Thúc đẩy tăng tỷ lệ sinh thông qua chương trình trợ cấp khuyến khích kết hôn và sinh con; miễn học phí đối với giáo dục mầm non; phát triển hệ thống y tế, dịch vụ chăm sóc trẻ em  giảm gánh nặng kinh tế đối với giới trẻ, giảm áp lực công việc gia đình đối với phụ nữ để thúc đẩy tăng tỷ lệ sinh.</a:t>
            </a:r>
          </a:p>
          <a:p>
            <a:pPr lvl="0" indent="457200" algn="just">
              <a:spcAft>
                <a:spcPts val="1200"/>
              </a:spcAft>
              <a:defRPr/>
            </a:pPr>
            <a:r>
              <a:rPr lang="vi-VN" sz="2400" dirty="0">
                <a:latin typeface="+mj-lt"/>
                <a:cs typeface="Times New Roman" panose="02020603050405020304" pitchFamily="18" charset="0"/>
              </a:rPr>
              <a:t>+ Phát triển mạnh các ngành nghề, lĩnh vực phục vụ nhu cầu của NCT: dược phẩm; đồ nội thất, thiết bị thông minh dành cho NCT…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133023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4308872"/>
          </a:xfrm>
          <a:prstGeom prst="rect">
            <a:avLst/>
          </a:prstGeom>
          <a:noFill/>
        </p:spPr>
        <p:txBody>
          <a:bodyPr wrap="square" rtlCol="0">
            <a:spAutoFit/>
          </a:bodyPr>
          <a:lstStyle/>
          <a:p>
            <a:pPr lvl="0" indent="457200" algn="just">
              <a:spcAft>
                <a:spcPts val="600"/>
              </a:spcAft>
              <a:defRPr/>
            </a:pPr>
            <a:r>
              <a:rPr lang="vi-VN" sz="2400" b="1" i="1" dirty="0">
                <a:latin typeface="Times New Roman" panose="02020603050405020304" pitchFamily="18" charset="0"/>
                <a:cs typeface="Times New Roman" panose="02020603050405020304" pitchFamily="18" charset="0"/>
              </a:rPr>
              <a:t>(2) Trung Quốc</a:t>
            </a:r>
          </a:p>
          <a:p>
            <a:pPr lvl="0" indent="457200" algn="just">
              <a:spcAft>
                <a:spcPts val="600"/>
              </a:spcAft>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Năm </a:t>
            </a:r>
            <a:r>
              <a:rPr lang="vi-VN" sz="2400" dirty="0" smtClean="0">
                <a:latin typeface="Times New Roman" panose="02020603050405020304" pitchFamily="18" charset="0"/>
                <a:cs typeface="Times New Roman" panose="02020603050405020304" pitchFamily="18" charset="0"/>
              </a:rPr>
              <a:t>20</a:t>
            </a:r>
            <a:r>
              <a:rPr lang="en-US" sz="2400" dirty="0" smtClean="0">
                <a:latin typeface="Times New Roman" panose="02020603050405020304" pitchFamily="18" charset="0"/>
                <a:cs typeface="Times New Roman" panose="02020603050405020304" pitchFamily="18" charset="0"/>
              </a:rPr>
              <a:t>0</a:t>
            </a:r>
            <a:r>
              <a:rPr lang="vi-VN" sz="2400" dirty="0" smtClean="0">
                <a:latin typeface="Times New Roman" panose="02020603050405020304" pitchFamily="18" charset="0"/>
                <a:cs typeface="Times New Roman" panose="02020603050405020304" pitchFamily="18" charset="0"/>
              </a:rPr>
              <a:t>0</a:t>
            </a:r>
            <a:r>
              <a:rPr lang="vi-VN" sz="2400" dirty="0">
                <a:latin typeface="Times New Roman" panose="02020603050405020304" pitchFamily="18" charset="0"/>
                <a:cs typeface="Times New Roman" panose="02020603050405020304" pitchFamily="18" charset="0"/>
              </a:rPr>
              <a:t>, dân số Trung Quốc đạt mốc 1,4 tỷ người, là nước đang phát triển có tốc độ già hóa nhanh nhất với 264 triệu người từ 60 tuổi trở lên, (18,7% dân số); 190 triệu người từ 65 tuổi trở lên (3,5% dân số). Năm 2022, tỷ lệ NCT từ 65 trở lên chiếm trên 14% dân số (tăng nhanh nhất trên thế giới); dự báo tốc độ già hóa sẽ vượt Nhật Bản vào năm 2025.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ến 2040, </a:t>
            </a:r>
            <a:r>
              <a:rPr lang="en-US" sz="2400" dirty="0" err="1" smtClean="0">
                <a:latin typeface="Times New Roman" panose="02020603050405020304" pitchFamily="18" charset="0"/>
                <a:cs typeface="Times New Roman" panose="02020603050405020304" pitchFamily="18" charset="0"/>
              </a:rPr>
              <a:t>dự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dân </a:t>
            </a:r>
            <a:r>
              <a:rPr lang="vi-VN" sz="2400" dirty="0">
                <a:latin typeface="Times New Roman" panose="02020603050405020304" pitchFamily="18" charset="0"/>
                <a:cs typeface="Times New Roman" panose="02020603050405020304" pitchFamily="18" charset="0"/>
              </a:rPr>
              <a:t>số từ 65 tuổi trở lên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20% dân số</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năm 2050, chiếm 30% dân số.</a:t>
            </a:r>
          </a:p>
          <a:p>
            <a:pPr lvl="0" indent="457200" algn="just">
              <a:spcAft>
                <a:spcPts val="600"/>
              </a:spcAft>
              <a:defRPr/>
            </a:pP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hách thức lớn: (1) Phần lớn người già tập trung ở vùng nông thôn, nơi điều kiện kinh tế hạn chế và dịch vụ chăm sóc y tế có hạn; (2) Hệ thống dưỡng lão và an sinh xã hội chưa hoàn thiện.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780004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4154984"/>
          </a:xfrm>
          <a:prstGeom prst="rect">
            <a:avLst/>
          </a:prstGeom>
          <a:noFill/>
        </p:spPr>
        <p:txBody>
          <a:bodyPr wrap="square" rtlCol="0">
            <a:spAutoFit/>
          </a:bodyPr>
          <a:lstStyle/>
          <a:p>
            <a:pPr lvl="0" indent="457200" algn="just">
              <a:spcAft>
                <a:spcPts val="600"/>
              </a:spcAft>
              <a:defRPr/>
            </a:pP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Giải pháp:</a:t>
            </a:r>
          </a:p>
          <a:p>
            <a:pPr lvl="0" indent="457200" algn="just">
              <a:spcAft>
                <a:spcPts val="600"/>
              </a:spcAft>
              <a:defRPr/>
            </a:pPr>
            <a:r>
              <a:rPr lang="en-US" sz="2500" dirty="0">
                <a:latin typeface="Times New Roman" panose="02020603050405020304" pitchFamily="18" charset="0"/>
                <a:cs typeface="Times New Roman" panose="02020603050405020304" pitchFamily="18" charset="0"/>
              </a:rPr>
              <a:t>+</a:t>
            </a:r>
            <a:r>
              <a:rPr lang="vi-VN" sz="2500" dirty="0">
                <a:latin typeface="Times New Roman" panose="02020603050405020304" pitchFamily="18" charset="0"/>
                <a:cs typeface="Times New Roman" panose="02020603050405020304" pitchFamily="18" charset="0"/>
              </a:rPr>
              <a:t> Nới lỏng </a:t>
            </a:r>
            <a:r>
              <a:rPr lang="en-US" sz="2500" dirty="0" err="1">
                <a:latin typeface="Times New Roman" panose="02020603050405020304" pitchFamily="18" charset="0"/>
                <a:cs typeface="Times New Roman" panose="02020603050405020304" pitchFamily="18" charset="0"/>
              </a:rPr>
              <a:t>chính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sách</a:t>
            </a:r>
            <a:r>
              <a:rPr lang="vi-VN" sz="2500" dirty="0">
                <a:latin typeface="Times New Roman" panose="02020603050405020304" pitchFamily="18" charset="0"/>
                <a:cs typeface="Times New Roman" panose="02020603050405020304" pitchFamily="18" charset="0"/>
              </a:rPr>
              <a:t> kế hoạch hóa gia đình (</a:t>
            </a:r>
            <a:r>
              <a:rPr lang="vi-VN" sz="2500" i="1" dirty="0">
                <a:latin typeface="Times New Roman" panose="02020603050405020304" pitchFamily="18" charset="0"/>
                <a:cs typeface="Times New Roman" panose="02020603050405020304" pitchFamily="18" charset="0"/>
              </a:rPr>
              <a:t>năm 2016 cho phép sinh hai con; 2021 cho phép sinh con thứ ba</a:t>
            </a:r>
            <a:r>
              <a:rPr lang="vi-VN" sz="2500" dirty="0">
                <a:latin typeface="Times New Roman" panose="02020603050405020304" pitchFamily="18" charset="0"/>
                <a:cs typeface="Times New Roman" panose="02020603050405020304" pitchFamily="18" charset="0"/>
              </a:rPr>
              <a:t>); khuyến khích sinh con với các khoản hỗ trợ kinh phí sinh hoạt (</a:t>
            </a:r>
            <a:r>
              <a:rPr lang="vi-VN" sz="2500" i="1" dirty="0">
                <a:latin typeface="Times New Roman" panose="02020603050405020304" pitchFamily="18" charset="0"/>
                <a:cs typeface="Times New Roman" panose="02020603050405020304" pitchFamily="18" charset="0"/>
              </a:rPr>
              <a:t>trợ cấp nuôi con đến 3 tuổi; bỏ các khoản thu phí chăm sóc trẻ em; tăng thời gian nghỉ phép của cha mẹ, tạo điều kiện các gia đình trẻ tiếp cận giáo dục, nhà ở và các nguồn lực khác</a:t>
            </a:r>
            <a:r>
              <a:rPr lang="vi-VN" sz="2500" dirty="0">
                <a:latin typeface="Times New Roman" panose="02020603050405020304" pitchFamily="18" charset="0"/>
                <a:cs typeface="Times New Roman" panose="02020603050405020304" pitchFamily="18" charset="0"/>
              </a:rPr>
              <a:t>)</a:t>
            </a:r>
          </a:p>
          <a:p>
            <a:pPr lvl="0" indent="457200" algn="just">
              <a:spcAft>
                <a:spcPts val="600"/>
              </a:spcAft>
              <a:defRPr/>
            </a:pPr>
            <a:r>
              <a:rPr lang="en-US" sz="2500" dirty="0">
                <a:latin typeface="Times New Roman" panose="02020603050405020304" pitchFamily="18" charset="0"/>
                <a:cs typeface="Times New Roman" panose="02020603050405020304" pitchFamily="18" charset="0"/>
              </a:rPr>
              <a:t>+</a:t>
            </a:r>
            <a:r>
              <a:rPr lang="vi-VN" sz="2500" dirty="0">
                <a:latin typeface="Times New Roman" panose="02020603050405020304" pitchFamily="18" charset="0"/>
                <a:cs typeface="Times New Roman" panose="02020603050405020304" pitchFamily="18" charset="0"/>
              </a:rPr>
              <a:t> Chính sách kéo dài thời gian làm việc đến 65 tuổi, hỗ trợ tìm kiếm việc làm phù hợp cho NCT.</a:t>
            </a:r>
          </a:p>
          <a:p>
            <a:pPr lvl="0" indent="457200" algn="just">
              <a:spcAft>
                <a:spcPts val="600"/>
              </a:spcAft>
              <a:defRPr/>
            </a:pPr>
            <a:r>
              <a:rPr lang="en-US" sz="2500" dirty="0">
                <a:latin typeface="Times New Roman" panose="02020603050405020304" pitchFamily="18" charset="0"/>
                <a:cs typeface="Times New Roman" panose="02020603050405020304" pitchFamily="18" charset="0"/>
              </a:rPr>
              <a:t>+</a:t>
            </a:r>
            <a:r>
              <a:rPr lang="vi-VN" sz="2500" dirty="0">
                <a:latin typeface="Times New Roman" panose="02020603050405020304" pitchFamily="18" charset="0"/>
                <a:cs typeface="Times New Roman" panose="02020603050405020304" pitchFamily="18" charset="0"/>
              </a:rPr>
              <a:t> Thúc đẩy hoàn thiện hệ thống chăm sóc sức khỏe NCT.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63703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455930"/>
            <a:ext cx="8712968" cy="3908762"/>
          </a:xfrm>
          <a:prstGeom prst="rect">
            <a:avLst/>
          </a:prstGeom>
          <a:noFill/>
        </p:spPr>
        <p:txBody>
          <a:bodyPr wrap="square" rtlCol="0">
            <a:spAutoFit/>
          </a:bodyPr>
          <a:lstStyle/>
          <a:p>
            <a:pPr lvl="0" indent="457200" algn="just">
              <a:spcAft>
                <a:spcPts val="600"/>
              </a:spcAft>
              <a:defRPr/>
            </a:pPr>
            <a:r>
              <a:rPr lang="en-US" sz="2700" dirty="0">
                <a:latin typeface="Times New Roman" panose="02020603050405020304" pitchFamily="18" charset="0"/>
                <a:cs typeface="Times New Roman" panose="02020603050405020304" pitchFamily="18" charset="0"/>
              </a:rPr>
              <a:t>+</a:t>
            </a:r>
            <a:r>
              <a:rPr lang="vi-VN" sz="2700" dirty="0">
                <a:latin typeface="Times New Roman" panose="02020603050405020304" pitchFamily="18" charset="0"/>
                <a:cs typeface="Times New Roman" panose="02020603050405020304" pitchFamily="18" charset="0"/>
              </a:rPr>
              <a:t> Đẩy nhanh các dịch vụ cộng đồng cho NCT</a:t>
            </a:r>
            <a:r>
              <a:rPr lang="en-US" sz="2700" dirty="0">
                <a:latin typeface="Times New Roman" panose="02020603050405020304" pitchFamily="18" charset="0"/>
                <a:cs typeface="Times New Roman" panose="02020603050405020304" pitchFamily="18" charset="0"/>
              </a:rPr>
              <a:t>; x</a:t>
            </a:r>
            <a:r>
              <a:rPr lang="vi-VN" sz="2700" dirty="0">
                <a:latin typeface="Times New Roman" panose="02020603050405020304" pitchFamily="18" charset="0"/>
                <a:cs typeface="Times New Roman" panose="02020603050405020304" pitchFamily="18" charset="0"/>
              </a:rPr>
              <a:t>ây dựng môi trường sống thân thiện với </a:t>
            </a:r>
            <a:r>
              <a:rPr lang="vi-VN" sz="2700" dirty="0" smtClean="0">
                <a:latin typeface="Times New Roman" panose="02020603050405020304" pitchFamily="18" charset="0"/>
                <a:cs typeface="Times New Roman" panose="02020603050405020304" pitchFamily="18" charset="0"/>
              </a:rPr>
              <a:t>NCT</a:t>
            </a:r>
            <a:r>
              <a:rPr lang="en-US" sz="2700" dirty="0">
                <a:latin typeface="Times New Roman" panose="02020603050405020304" pitchFamily="18" charset="0"/>
                <a:cs typeface="Times New Roman" panose="02020603050405020304" pitchFamily="18" charset="0"/>
              </a:rPr>
              <a:t>;</a:t>
            </a:r>
            <a:r>
              <a:rPr lang="en-US" sz="2700" dirty="0" smtClean="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đ</a:t>
            </a:r>
            <a:r>
              <a:rPr lang="vi-VN" sz="2700" dirty="0" smtClean="0">
                <a:latin typeface="Times New Roman" panose="02020603050405020304" pitchFamily="18" charset="0"/>
                <a:cs typeface="Times New Roman" panose="02020603050405020304" pitchFamily="18" charset="0"/>
              </a:rPr>
              <a:t>a </a:t>
            </a:r>
            <a:r>
              <a:rPr lang="vi-VN" sz="2700" dirty="0">
                <a:latin typeface="Times New Roman" panose="02020603050405020304" pitchFamily="18" charset="0"/>
                <a:cs typeface="Times New Roman" panose="02020603050405020304" pitchFamily="18" charset="0"/>
              </a:rPr>
              <a:t>dạng nguồn lực đáp ứng nhu cầu già hóa dân số. </a:t>
            </a:r>
          </a:p>
          <a:p>
            <a:pPr lvl="0" indent="457200" algn="just">
              <a:spcAft>
                <a:spcPts val="600"/>
              </a:spcAft>
              <a:defRPr/>
            </a:pPr>
            <a:r>
              <a:rPr lang="en-US" sz="2700" dirty="0">
                <a:latin typeface="Times New Roman" panose="02020603050405020304" pitchFamily="18" charset="0"/>
                <a:cs typeface="Times New Roman" panose="02020603050405020304" pitchFamily="18" charset="0"/>
              </a:rPr>
              <a:t>+</a:t>
            </a:r>
            <a:r>
              <a:rPr lang="vi-VN" sz="2700" dirty="0">
                <a:latin typeface="Times New Roman" panose="02020603050405020304" pitchFamily="18" charset="0"/>
                <a:cs typeface="Times New Roman" panose="02020603050405020304" pitchFamily="18" charset="0"/>
              </a:rPr>
              <a:t> Phát triển “kinh tế bạc” (sản xuất, phân phối hàng hóa, cung cấp dịch vụ đáp ứng nhu cầu của NCT) để ứng phó với tình trạng già hóa dân số lâu dài. Năm 2020, nền “kinh tế bạc” của Trung Quốc đạt 5.400 tỷ nhân dân tệ (NDT)</a:t>
            </a:r>
            <a:r>
              <a:rPr lang="en-US" sz="2700" dirty="0">
                <a:latin typeface="Times New Roman" panose="02020603050405020304" pitchFamily="18" charset="0"/>
                <a:cs typeface="Times New Roman" panose="02020603050405020304" pitchFamily="18" charset="0"/>
              </a:rPr>
              <a:t>; n</a:t>
            </a:r>
            <a:r>
              <a:rPr lang="vi-VN" sz="2700" dirty="0">
                <a:latin typeface="Times New Roman" panose="02020603050405020304" pitchFamily="18" charset="0"/>
                <a:cs typeface="Times New Roman" panose="02020603050405020304" pitchFamily="18" charset="0"/>
              </a:rPr>
              <a:t>ăm 2021, tăng lên 5.900 tỷ NDT, trở thành thị trường lớn nhất dành cho người già.</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360297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4639"/>
            <a:ext cx="8712968" cy="4370427"/>
          </a:xfrm>
          <a:prstGeom prst="rect">
            <a:avLst/>
          </a:prstGeom>
          <a:noFill/>
        </p:spPr>
        <p:txBody>
          <a:bodyPr wrap="square" rtlCol="0">
            <a:spAutoFit/>
          </a:bodyPr>
          <a:lstStyle/>
          <a:p>
            <a:pPr lvl="0" indent="457200" algn="just">
              <a:spcAft>
                <a:spcPts val="600"/>
              </a:spcAft>
              <a:defRPr/>
            </a:pPr>
            <a:r>
              <a:rPr lang="vi-VN" sz="2300" b="1" i="1" dirty="0">
                <a:latin typeface="Times New Roman" panose="02020603050405020304" pitchFamily="18" charset="0"/>
                <a:cs typeface="Times New Roman" panose="02020603050405020304" pitchFamily="18" charset="0"/>
              </a:rPr>
              <a:t>(3) Thụy Điển</a:t>
            </a: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Năm 2022, dân số Thụy Điển khoảng 10,2 triệu 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65 </a:t>
            </a:r>
            <a:r>
              <a:rPr lang="en-US" sz="2300" dirty="0" err="1">
                <a:latin typeface="Times New Roman" panose="02020603050405020304" pitchFamily="18" charset="0"/>
                <a:cs typeface="Times New Roman" panose="02020603050405020304" pitchFamily="18" charset="0"/>
              </a:rPr>
              <a:t>tuổi</a:t>
            </a:r>
            <a:r>
              <a:rPr lang="vi-VN" sz="2300" dirty="0">
                <a:latin typeface="Times New Roman" panose="02020603050405020304" pitchFamily="18" charset="0"/>
                <a:cs typeface="Times New Roman" panose="02020603050405020304" pitchFamily="18" charset="0"/>
              </a:rPr>
              <a:t>; 20% dân số; dự kiến sẽ tăng lên 23% </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2040</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Tuổi thọ thuộc nhóm cao nhất thế giới (nam: 80,6 tuổi; nữ: 84,29 tuổi</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a:t>
            </a:r>
          </a:p>
          <a:p>
            <a:pPr lvl="0" indent="457200" algn="just">
              <a:spcAft>
                <a:spcPts val="600"/>
              </a:spcAft>
              <a:defRPr/>
            </a:pPr>
            <a:r>
              <a:rPr lang="vi-VN" sz="2300" b="1" i="1" dirty="0">
                <a:latin typeface="Times New Roman" panose="02020603050405020304" pitchFamily="18" charset="0"/>
                <a:cs typeface="Times New Roman" panose="02020603050405020304" pitchFamily="18" charset="0"/>
              </a:rPr>
              <a:t> Giải pháp:</a:t>
            </a: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 Đẩy mạnh tư nhân hóa các dịch vụ chăm sóc người cao tuổi theo hướng hỗ trợ để NCT có thể tự lo cho bản thân càng lâu càng tốt</a:t>
            </a: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 Xây dựng nhà ở và các khu dân cư đáp ứng nhu cầu của người từ 55 tuổi trở lên, có những khu vực riêng giành cho người trên 70 tuổi. </a:t>
            </a: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 Hệ thống y tế công cộng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khuyến</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khích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người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dân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giữ</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khỏe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cuộc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đời</a:t>
            </a:r>
            <a:endParaRPr lang="vi-VN" sz="23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486492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2" y="411509"/>
            <a:ext cx="8784976" cy="3908762"/>
          </a:xfrm>
          <a:prstGeom prst="rect">
            <a:avLst/>
          </a:prstGeom>
          <a:noFill/>
        </p:spPr>
        <p:txBody>
          <a:bodyPr wrap="square" rtlCol="0">
            <a:spAutoFit/>
          </a:bodyPr>
          <a:lstStyle/>
          <a:p>
            <a:pPr lvl="0" indent="457200" algn="just">
              <a:spcAft>
                <a:spcPts val="600"/>
              </a:spcAft>
              <a:defRPr/>
            </a:pPr>
            <a:r>
              <a:rPr lang="vi-VN" sz="2700" b="1" dirty="0">
                <a:latin typeface="Times New Roman" panose="02020603050405020304" pitchFamily="18" charset="0"/>
                <a:cs typeface="Times New Roman" panose="02020603050405020304" pitchFamily="18" charset="0"/>
              </a:rPr>
              <a:t>2. Việt Nam</a:t>
            </a:r>
          </a:p>
          <a:p>
            <a:pPr lvl="0" indent="457200" algn="just">
              <a:spcAft>
                <a:spcPts val="600"/>
              </a:spcAft>
              <a:defRPr/>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điểm</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NCT có vai trò và vị thế là nền tảng của gia đình, nguồn lực quan trọng của sự phát triển xã hội, là lớp người có công lớn đối với gia đình, xã hội và đất nước, có nhiều đóng góp trong sự nghiệp chống ngoại xâm, giành độc lập dân tộc, thống nhất Tổ quốc; tiếp tục đem trí tuệ, tài năng, kinh nghiệm cống hiến cho sự nghiệp xây dựng và bảo vệ Tổ quốc; vận động gia đình và cộng đồng chấp hành chủ trương, pháp luật của Nhà nước.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776132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460866"/>
            <a:ext cx="8712968" cy="3693319"/>
          </a:xfrm>
          <a:prstGeom prst="rect">
            <a:avLst/>
          </a:prstGeom>
          <a:noFill/>
        </p:spPr>
        <p:txBody>
          <a:bodyPr wrap="square" rtlCol="0">
            <a:spAutoFit/>
          </a:bodyPr>
          <a:lstStyle/>
          <a:p>
            <a:pPr lvl="0" indent="457200" algn="just">
              <a:spcAft>
                <a:spcPts val="600"/>
              </a:spcAft>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Giải pháp:</a:t>
            </a:r>
          </a:p>
          <a:p>
            <a:pPr lvl="0" indent="457200" algn="just">
              <a:spcAft>
                <a:spcPts val="600"/>
              </a:spcAft>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Nâng cao nhận thức, trách nhiệm của cấp ủy, tổ chức đảng, cơ quan, tổ chức, gia đình và cộng đồng.</a:t>
            </a:r>
          </a:p>
          <a:p>
            <a:pPr lvl="0" indent="457200" algn="just">
              <a:spcAft>
                <a:spcPts val="600"/>
              </a:spcAft>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ồng ghép vấn đề già hóa dân số </a:t>
            </a:r>
            <a:r>
              <a:rPr lang="en-US" sz="2800" dirty="0" err="1">
                <a:latin typeface="Times New Roman" panose="02020603050405020304" pitchFamily="18" charset="0"/>
                <a:cs typeface="Times New Roman" panose="02020603050405020304" pitchFamily="18" charset="0"/>
              </a:rPr>
              <a:t>trong</a:t>
            </a:r>
            <a:r>
              <a:rPr lang="vi-VN" sz="2800" dirty="0">
                <a:latin typeface="Times New Roman" panose="02020603050405020304" pitchFamily="18" charset="0"/>
                <a:cs typeface="Times New Roman" panose="02020603050405020304" pitchFamily="18" charset="0"/>
              </a:rPr>
              <a:t> hoạch định chính sách phát triển KT-XH; hoàn thiện chính sách, pháp luật về bảo vệ, chăm sóc và phát huy vai trò NCT; khuyến khích, phát huy NCT tham gia các hoạt động kinh tế - xã hội.</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432494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455930"/>
            <a:ext cx="8712968" cy="3616375"/>
          </a:xfrm>
          <a:prstGeom prst="rect">
            <a:avLst/>
          </a:prstGeom>
          <a:noFill/>
        </p:spPr>
        <p:txBody>
          <a:bodyPr wrap="square" rtlCol="0">
            <a:spAutoFit/>
          </a:bodyPr>
          <a:lstStyle/>
          <a:p>
            <a:pPr lvl="0" indent="457200" algn="just">
              <a:spcAft>
                <a:spcPts val="600"/>
              </a:spcAft>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ến 2030, phấn đấu đạt khoảng </a:t>
            </a:r>
            <a:r>
              <a:rPr lang="vi-VN" sz="2800" b="1" dirty="0">
                <a:latin typeface="Times New Roman" panose="02020603050405020304" pitchFamily="18" charset="0"/>
                <a:cs typeface="Times New Roman" panose="02020603050405020304" pitchFamily="18" charset="0"/>
              </a:rPr>
              <a:t>60%</a:t>
            </a:r>
            <a:r>
              <a:rPr lang="vi-VN" sz="2800" dirty="0">
                <a:latin typeface="Times New Roman" panose="02020603050405020304" pitchFamily="18" charset="0"/>
                <a:cs typeface="Times New Roman" panose="02020603050405020304" pitchFamily="18" charset="0"/>
              </a:rPr>
              <a:t> lực lượng lao động tham gia BHXH; khoảng </a:t>
            </a:r>
            <a:r>
              <a:rPr lang="vi-VN" sz="2800" b="1" dirty="0">
                <a:latin typeface="Times New Roman" panose="02020603050405020304" pitchFamily="18" charset="0"/>
                <a:cs typeface="Times New Roman" panose="02020603050405020304" pitchFamily="18" charset="0"/>
              </a:rPr>
              <a:t>60%</a:t>
            </a:r>
            <a:r>
              <a:rPr lang="vi-VN" sz="2800" dirty="0">
                <a:latin typeface="Times New Roman" panose="02020603050405020304" pitchFamily="18" charset="0"/>
                <a:cs typeface="Times New Roman" panose="02020603050405020304" pitchFamily="18" charset="0"/>
              </a:rPr>
              <a:t> số người sau độ tuổi nghỉ hưu được hưởng lương hưu, </a:t>
            </a:r>
            <a:r>
              <a:rPr lang="en-US" sz="2800" dirty="0">
                <a:latin typeface="Times New Roman" panose="02020603050405020304" pitchFamily="18" charset="0"/>
                <a:cs typeface="Times New Roman" panose="02020603050405020304" pitchFamily="18" charset="0"/>
              </a:rPr>
              <a:t>BHXH </a:t>
            </a:r>
            <a:r>
              <a:rPr lang="vi-VN" sz="2800" dirty="0">
                <a:latin typeface="Times New Roman" panose="02020603050405020304" pitchFamily="18" charset="0"/>
                <a:cs typeface="Times New Roman" panose="02020603050405020304" pitchFamily="18" charset="0"/>
              </a:rPr>
              <a:t>hằng tháng và trợ cấp hưu trí xã hội.</a:t>
            </a:r>
          </a:p>
          <a:p>
            <a:pPr lvl="0" indent="457200" algn="just">
              <a:spcAft>
                <a:spcPts val="600"/>
              </a:spcAft>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Phát triển mạnh chuyên ngành lão khoa trong các cơ sở y tế. Khuyến khích phát triển các cơ sở chăm sóc NCT; cơ sở cung cấp các loại hình dịch vụ đáp ứng nhu cầu sinh hoạt, văn hóa, giải trí của NCT.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387931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308719"/>
            <a:ext cx="8712968" cy="4124206"/>
          </a:xfrm>
          <a:prstGeom prst="rect">
            <a:avLst/>
          </a:prstGeom>
          <a:noFill/>
        </p:spPr>
        <p:txBody>
          <a:bodyPr wrap="square" rtlCol="0">
            <a:spAutoFit/>
          </a:bodyPr>
          <a:lstStyle/>
          <a:p>
            <a:pPr lvl="0" indent="457200" algn="just">
              <a:spcAft>
                <a:spcPts val="600"/>
              </a:spcAft>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ăng khả năng tiếp cận của NCT tới các dịch vụ y tế. Nghiên cứu xây dựng gói dịch vụ về chăm sóc dài hạn cho NCT, bao gồm</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chăm sóc y tế, chăm sóc xã hội và chăm sóc tinh thần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p>
          <a:p>
            <a:pPr lvl="0" indent="457200" algn="just">
              <a:spcAft>
                <a:spcPts val="600"/>
              </a:spcAft>
              <a:defRPr/>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ăng cường sự tham gia của khu vực tư nhân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tạo lập môi trường thân thiện, hòa nhập giữa NCT và với xã hội.</a:t>
            </a:r>
            <a:endParaRPr lang="en-US" sz="2800" dirty="0">
              <a:latin typeface="Times New Roman" panose="02020603050405020304" pitchFamily="18" charset="0"/>
              <a:cs typeface="Times New Roman" panose="02020603050405020304" pitchFamily="18" charset="0"/>
            </a:endParaRPr>
          </a:p>
          <a:p>
            <a:pPr lvl="0" indent="457200" algn="just">
              <a:spcAft>
                <a:spcPts val="600"/>
              </a:spcAft>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Nâng cao chất lượng, hiệu quả hoạt động của Hội NCT các cấp</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72083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123478"/>
            <a:ext cx="8712968" cy="4139595"/>
          </a:xfrm>
          <a:prstGeom prst="rect">
            <a:avLst/>
          </a:prstGeom>
          <a:noFill/>
        </p:spPr>
        <p:txBody>
          <a:bodyPr wrap="square" rtlCol="0">
            <a:spAutoFit/>
          </a:bodyPr>
          <a:lstStyle/>
          <a:p>
            <a:pPr lvl="0" indent="457200" algn="just">
              <a:spcAft>
                <a:spcPts val="600"/>
              </a:spcAft>
              <a:defRPr/>
            </a:pPr>
            <a:r>
              <a:rPr lang="vi-VN" sz="2300" dirty="0">
                <a:latin typeface="Times New Roman" panose="02020603050405020304" pitchFamily="18" charset="0"/>
                <a:cs typeface="Times New Roman" panose="02020603050405020304" pitchFamily="18" charset="0"/>
              </a:rPr>
              <a:t>- Tỷ lệ NCT giữa các khu vực: Châu Âu và Bắc Mỹ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18,7%; Úc/New Zealand</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16,6%; Đông Á và Đông Nam 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12,7%; Châu Mỹ Latinh và Caribe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9,1%; Trung Á và Nam 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6,4%; Bắc Phi và Tây 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5,5%; Châu Phi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3,0%; Châu Đại Dương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3,9%.</a:t>
            </a: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 Năm 2022, tuổi thọ TB toàn cầu đạt 73 tuổi;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33 quốc gia tuổi thọ TB trên 80. Dự báo đến 2045-2050, tuổi thọ TB sẽ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83 tuổi ở các nước phát triển, 74 tuổi ở các nước đang phát triển. Số người thọ trên 100 tuổi từ 316</a:t>
            </a:r>
            <a:r>
              <a:rPr lang="en-US" sz="2300" dirty="0">
                <a:latin typeface="Times New Roman" panose="02020603050405020304" pitchFamily="18" charset="0"/>
                <a:cs typeface="Times New Roman" panose="02020603050405020304" pitchFamily="18" charset="0"/>
              </a:rPr>
              <a:t>.000 (</a:t>
            </a:r>
            <a:r>
              <a:rPr lang="vi-VN" sz="2300" dirty="0">
                <a:latin typeface="Times New Roman" panose="02020603050405020304" pitchFamily="18" charset="0"/>
                <a:cs typeface="Times New Roman" panose="02020603050405020304" pitchFamily="18" charset="0"/>
              </a:rPr>
              <a:t>năm 2011</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lên 3,2 triệu người </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năm 2050</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a:t>
            </a:r>
          </a:p>
          <a:p>
            <a:pPr lvl="0" indent="457200" algn="just">
              <a:spcAft>
                <a:spcPts val="600"/>
              </a:spcAft>
              <a:defRPr/>
            </a:pPr>
            <a:r>
              <a:rPr lang="vi-VN" sz="2300" dirty="0">
                <a:latin typeface="Times New Roman" panose="02020603050405020304" pitchFamily="18" charset="0"/>
                <a:cs typeface="Times New Roman" panose="02020603050405020304" pitchFamily="18" charset="0"/>
              </a:rPr>
              <a:t>- Xu hướng NCT tham gia lực lượng lao động ngày càng phổ biến</a:t>
            </a: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lệ</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người từ 65 tuổi trở lên tiếp tục làm việc</a:t>
            </a:r>
            <a:r>
              <a:rPr lang="en-US" sz="2300" dirty="0">
                <a:latin typeface="Times New Roman" panose="02020603050405020304" pitchFamily="18" charset="0"/>
                <a:cs typeface="Times New Roman" panose="02020603050405020304" pitchFamily="18" charset="0"/>
              </a:rPr>
              <a:t> ở </a:t>
            </a:r>
            <a:r>
              <a:rPr lang="vi-VN" sz="2300" dirty="0">
                <a:latin typeface="Times New Roman" panose="02020603050405020304" pitchFamily="18" charset="0"/>
                <a:cs typeface="Times New Roman" panose="02020603050405020304" pitchFamily="18" charset="0"/>
              </a:rPr>
              <a:t>Mỹ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19%; Singapo</a:t>
            </a:r>
            <a:r>
              <a:rPr lang="en-US" sz="2300" dirty="0">
                <a:latin typeface="Times New Roman" panose="02020603050405020304" pitchFamily="18" charset="0"/>
                <a:cs typeface="Times New Roman" panose="02020603050405020304" pitchFamily="18" charset="0"/>
              </a:rPr>
              <a:t>re </a:t>
            </a:r>
            <a:r>
              <a:rPr lang="en-US" sz="2300" dirty="0" err="1">
                <a:latin typeface="Times New Roman" panose="02020603050405020304" pitchFamily="18" charset="0"/>
                <a:cs typeface="Times New Roman" panose="02020603050405020304" pitchFamily="18" charset="0"/>
              </a:rPr>
              <a:t>là</a:t>
            </a:r>
            <a:r>
              <a:rPr lang="vi-VN" sz="2300" dirty="0">
                <a:latin typeface="Times New Roman" panose="02020603050405020304" pitchFamily="18" charset="0"/>
                <a:cs typeface="Times New Roman" panose="02020603050405020304" pitchFamily="18" charset="0"/>
              </a:rPr>
              <a:t> 33%; Nhật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vi-VN" sz="2300" dirty="0">
                <a:latin typeface="Times New Roman" panose="02020603050405020304" pitchFamily="18" charset="0"/>
                <a:cs typeface="Times New Roman" panose="02020603050405020304" pitchFamily="18" charset="0"/>
              </a:rPr>
              <a:t> 79% người từ 60 – 64 tuổi </a:t>
            </a:r>
            <a:r>
              <a:rPr lang="en-US" sz="2300" dirty="0" err="1">
                <a:latin typeface="Times New Roman" panose="02020603050405020304" pitchFamily="18" charset="0"/>
                <a:cs typeface="Times New Roman" panose="02020603050405020304" pitchFamily="18" charset="0"/>
              </a:rPr>
              <a:t>còn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vi-VN" sz="2300" dirty="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354039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00000">
            <a:alpha val="80000"/>
          </a:srgbClr>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1864990"/>
            <a:ext cx="9144001" cy="1066800"/>
          </a:xfrm>
          <a:prstGeom prst="rect">
            <a:avLst/>
          </a:prstGeom>
        </p:spPr>
        <p:txBody>
          <a:bodyPr vert="horz" lIns="57150" tIns="28575" rIns="57150" bIns="28575" rtlCol="0" anchor="ctr">
            <a:noAutofit/>
          </a:bodyPr>
          <a:lstStyle>
            <a:lvl1pPr algn="ctr" rtl="0" eaLnBrk="0" fontAlgn="base" hangingPunct="0">
              <a:lnSpc>
                <a:spcPct val="130000"/>
              </a:lnSpc>
              <a:spcBef>
                <a:spcPts val="0"/>
              </a:spcBef>
              <a:spcAft>
                <a:spcPts val="0"/>
              </a:spcAft>
              <a:defRPr sz="32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3200" b="1">
                <a:solidFill>
                  <a:schemeClr val="bg1"/>
                </a:solidFill>
                <a:latin typeface="Arial" charset="0"/>
                <a:cs typeface="Arial" charset="0"/>
              </a:defRPr>
            </a:lvl2pPr>
            <a:lvl3pPr algn="l" rtl="0" eaLnBrk="0" fontAlgn="base" hangingPunct="0">
              <a:spcBef>
                <a:spcPct val="0"/>
              </a:spcBef>
              <a:spcAft>
                <a:spcPct val="0"/>
              </a:spcAft>
              <a:defRPr sz="3200" b="1">
                <a:solidFill>
                  <a:schemeClr val="bg1"/>
                </a:solidFill>
                <a:latin typeface="Arial" charset="0"/>
                <a:cs typeface="Arial" charset="0"/>
              </a:defRPr>
            </a:lvl3pPr>
            <a:lvl4pPr algn="l" rtl="0" eaLnBrk="0" fontAlgn="base" hangingPunct="0">
              <a:spcBef>
                <a:spcPct val="0"/>
              </a:spcBef>
              <a:spcAft>
                <a:spcPct val="0"/>
              </a:spcAft>
              <a:defRPr sz="3200" b="1">
                <a:solidFill>
                  <a:schemeClr val="bg1"/>
                </a:solidFill>
                <a:latin typeface="Arial" charset="0"/>
                <a:cs typeface="Arial" charset="0"/>
              </a:defRPr>
            </a:lvl4pPr>
            <a:lvl5pPr algn="l" rtl="0" eaLnBrk="0" fontAlgn="base" hangingPunct="0">
              <a:spcBef>
                <a:spcPct val="0"/>
              </a:spcBef>
              <a:spcAft>
                <a:spcPct val="0"/>
              </a:spcAft>
              <a:defRPr sz="3200" b="1">
                <a:solidFill>
                  <a:schemeClr val="bg1"/>
                </a:solidFill>
                <a:latin typeface="Arial" charset="0"/>
                <a:cs typeface="Arial" charset="0"/>
              </a:defRPr>
            </a:lvl5pPr>
            <a:lvl6pPr marL="457200" algn="l" rtl="0" fontAlgn="base">
              <a:spcBef>
                <a:spcPct val="0"/>
              </a:spcBef>
              <a:spcAft>
                <a:spcPct val="0"/>
              </a:spcAft>
              <a:defRPr sz="3200" b="1">
                <a:solidFill>
                  <a:schemeClr val="bg1"/>
                </a:solidFill>
                <a:latin typeface="Arial" charset="0"/>
                <a:cs typeface="Arial" charset="0"/>
              </a:defRPr>
            </a:lvl6pPr>
            <a:lvl7pPr marL="914400" algn="l" rtl="0" fontAlgn="base">
              <a:spcBef>
                <a:spcPct val="0"/>
              </a:spcBef>
              <a:spcAft>
                <a:spcPct val="0"/>
              </a:spcAft>
              <a:defRPr sz="3200" b="1">
                <a:solidFill>
                  <a:schemeClr val="bg1"/>
                </a:solidFill>
                <a:latin typeface="Arial" charset="0"/>
                <a:cs typeface="Arial" charset="0"/>
              </a:defRPr>
            </a:lvl7pPr>
            <a:lvl8pPr marL="1371600" algn="l" rtl="0" fontAlgn="base">
              <a:spcBef>
                <a:spcPct val="0"/>
              </a:spcBef>
              <a:spcAft>
                <a:spcPct val="0"/>
              </a:spcAft>
              <a:defRPr sz="3200" b="1">
                <a:solidFill>
                  <a:schemeClr val="bg1"/>
                </a:solidFill>
                <a:latin typeface="Arial" charset="0"/>
                <a:cs typeface="Arial" charset="0"/>
              </a:defRPr>
            </a:lvl8pPr>
            <a:lvl9pPr marL="1828800" algn="l" rtl="0" fontAlgn="base">
              <a:spcBef>
                <a:spcPct val="0"/>
              </a:spcBef>
              <a:spcAft>
                <a:spcPct val="0"/>
              </a:spcAft>
              <a:defRPr sz="3200" b="1">
                <a:solidFill>
                  <a:schemeClr val="bg1"/>
                </a:solidFill>
                <a:latin typeface="Arial" charset="0"/>
                <a:cs typeface="Arial" charset="0"/>
              </a:defRPr>
            </a:lvl9pPr>
          </a:lstStyle>
          <a:p>
            <a:pPr marL="0" marR="0" lvl="0" indent="0" algn="ctr" defTabSz="914400" rtl="0" eaLnBrk="0" fontAlgn="base" latinLnBrk="0" hangingPunct="0">
              <a:lnSpc>
                <a:spcPct val="13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TRÂN TRỌNG CẢM ƠN!</a:t>
            </a:r>
          </a:p>
        </p:txBody>
      </p:sp>
      <p:sp>
        <p:nvSpPr>
          <p:cNvPr id="2" name="Slide Number Placeholder 1"/>
          <p:cNvSpPr>
            <a:spLocks noGrp="1"/>
          </p:cNvSpPr>
          <p:nvPr>
            <p:ph type="sldNum" sz="quarter" idx="12"/>
          </p:nvPr>
        </p:nvSpPr>
        <p:spPr/>
        <p:txBody>
          <a:bodyPr/>
          <a:lstStyle/>
          <a:p>
            <a:pPr>
              <a:defRPr/>
            </a:pPr>
            <a:fld id="{8054D2BB-2291-47FF-A018-A8C1C6A94561}" type="slidenum">
              <a:rPr lang="et-EE" altLang="en-US" smtClean="0"/>
              <a:pPr>
                <a:defRPr/>
              </a:pPr>
              <a:t>50</a:t>
            </a:fld>
            <a:endParaRPr lang="et-EE" altLang="en-US"/>
          </a:p>
        </p:txBody>
      </p:sp>
    </p:spTree>
    <p:extLst>
      <p:ext uri="{BB962C8B-B14F-4D97-AF65-F5344CB8AC3E}">
        <p14:creationId xmlns:p14="http://schemas.microsoft.com/office/powerpoint/2010/main" val="213948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319752"/>
            <a:ext cx="8712968" cy="4139595"/>
          </a:xfrm>
          <a:prstGeom prst="rect">
            <a:avLst/>
          </a:prstGeom>
          <a:noFill/>
        </p:spPr>
        <p:txBody>
          <a:bodyPr wrap="square" rtlCol="0">
            <a:spAutoFit/>
          </a:bodyPr>
          <a:lstStyle/>
          <a:p>
            <a:pPr lvl="0" indent="457200" algn="just">
              <a:spcAft>
                <a:spcPts val="1200"/>
              </a:spcAft>
              <a:defRPr/>
            </a:pPr>
            <a:r>
              <a:rPr lang="vi-VN" sz="2700" b="1" i="1" dirty="0">
                <a:latin typeface="Times New Roman" panose="02020603050405020304" pitchFamily="18" charset="0"/>
                <a:cs typeface="Times New Roman" panose="02020603050405020304" pitchFamily="18" charset="0"/>
              </a:rPr>
              <a:t>(2) </a:t>
            </a:r>
            <a:r>
              <a:rPr lang="en-US" sz="2700" b="1" i="1" dirty="0" err="1">
                <a:latin typeface="Times New Roman" panose="02020603050405020304" pitchFamily="18" charset="0"/>
                <a:cs typeface="Times New Roman" panose="02020603050405020304" pitchFamily="18" charset="0"/>
              </a:rPr>
              <a:t>Nhận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định</a:t>
            </a:r>
            <a:endParaRPr lang="vi-VN" sz="2700" b="1" i="1" dirty="0">
              <a:latin typeface="Times New Roman" panose="02020603050405020304" pitchFamily="18" charset="0"/>
              <a:cs typeface="Times New Roman" panose="02020603050405020304" pitchFamily="18" charset="0"/>
            </a:endParaRPr>
          </a:p>
          <a:p>
            <a:pPr lvl="0" indent="457200" algn="just">
              <a:spcAft>
                <a:spcPts val="1200"/>
              </a:spcAft>
              <a:defRPr/>
            </a:pP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Già hóa là thành tựu của quá trình phát triển, vừa tạo ra cơ hội mới nhưng cũng đặt ra thách thức về kinh tế, xã hội và văn hóa, lối sống cho các cá nhân, gia đình, xã hội. </a:t>
            </a:r>
            <a:endParaRPr lang="en-US" sz="2700" dirty="0">
              <a:latin typeface="Times New Roman" panose="02020603050405020304" pitchFamily="18" charset="0"/>
              <a:cs typeface="Times New Roman" panose="02020603050405020304" pitchFamily="18" charset="0"/>
            </a:endParaRPr>
          </a:p>
          <a:p>
            <a:pPr lvl="0" indent="457200" algn="just">
              <a:spcAft>
                <a:spcPts val="1200"/>
              </a:spcAft>
              <a:defRPr/>
            </a:pP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Tổng thư ký </a:t>
            </a:r>
            <a:r>
              <a:rPr lang="en-US" sz="2700" dirty="0" err="1">
                <a:latin typeface="Times New Roman" panose="02020603050405020304" pitchFamily="18" charset="0"/>
                <a:cs typeface="Times New Roman" panose="02020603050405020304" pitchFamily="18" charset="0"/>
              </a:rPr>
              <a:t>Liên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quốc</a:t>
            </a:r>
            <a:r>
              <a:rPr lang="vi-VN" sz="2700" dirty="0">
                <a:latin typeface="Times New Roman" panose="02020603050405020304" pitchFamily="18" charset="0"/>
                <a:cs typeface="Times New Roman" panose="02020603050405020304" pitchFamily="18" charset="0"/>
              </a:rPr>
              <a:t> Ban Ki-moon: </a:t>
            </a:r>
            <a:r>
              <a:rPr lang="vi-VN" sz="2700" i="1" dirty="0">
                <a:latin typeface="Times New Roman" panose="02020603050405020304" pitchFamily="18" charset="0"/>
                <a:cs typeface="Times New Roman" panose="02020603050405020304" pitchFamily="18" charset="0"/>
              </a:rPr>
              <a:t>“Ảnh hưởng về kinh tế và xã hội của hiện tượng già hóa dân số có ý nghĩa vô cùng quan trọng, không chỉ tác động tới cá nhân NCT và gia đình họ, mà còn có tác động rộng hơn tới toàn xã hội và cộng đồng toàn cầu theo những cách thức chưa từng có”</a:t>
            </a:r>
            <a:r>
              <a:rPr lang="vi-VN" sz="2700" dirty="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22322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2" y="771550"/>
            <a:ext cx="8712968" cy="3477875"/>
          </a:xfrm>
          <a:prstGeom prst="rect">
            <a:avLst/>
          </a:prstGeom>
          <a:noFill/>
        </p:spPr>
        <p:txBody>
          <a:bodyPr wrap="square" rtlCol="0">
            <a:spAutoFit/>
          </a:bodyPr>
          <a:lstStyle/>
          <a:p>
            <a:pPr lvl="0" indent="457200" algn="just">
              <a:spcAft>
                <a:spcPts val="1200"/>
              </a:spcAft>
              <a:defRPr/>
            </a:pPr>
            <a:r>
              <a:rPr lang="en-US" sz="3000" b="1" i="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Cơ hội: </a:t>
            </a:r>
            <a:r>
              <a:rPr lang="vi-VN" sz="3000" dirty="0">
                <a:latin typeface="Times New Roman" panose="02020603050405020304" pitchFamily="18" charset="0"/>
                <a:cs typeface="Times New Roman" panose="02020603050405020304" pitchFamily="18" charset="0"/>
              </a:rPr>
              <a:t>Tạo ra thị trường mới đáp ứng nhu cầu của NCT: bảo hiểm, tài chính, ngân hàng, dược phẩm, dinh dưỡng, chăm sóc sức khỏe, dưỡng lão...</a:t>
            </a:r>
          </a:p>
          <a:p>
            <a:pPr lvl="0" indent="457200" algn="just">
              <a:spcAft>
                <a:spcPts val="1200"/>
              </a:spcAft>
              <a:defRPr/>
            </a:pPr>
            <a:r>
              <a:rPr lang="en-US" sz="3000" b="1" i="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Thách thức: </a:t>
            </a:r>
            <a:r>
              <a:rPr lang="vi-VN" sz="3000" dirty="0">
                <a:latin typeface="Times New Roman" panose="02020603050405020304" pitchFamily="18" charset="0"/>
                <a:cs typeface="Times New Roman" panose="02020603050405020304" pitchFamily="18" charset="0"/>
              </a:rPr>
              <a:t>Thiếu hụt lao động</a:t>
            </a:r>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an sinh xã hội, lương hưu, chi tiêu công</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y tế và chăm sóc sức khỏe, nhà ở, giao thông</a:t>
            </a:r>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thay đổi cấu trúc gia đình (khuyết thế hệ)…</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76200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2" y="627534"/>
            <a:ext cx="8784976" cy="3785652"/>
          </a:xfrm>
          <a:prstGeom prst="rect">
            <a:avLst/>
          </a:prstGeom>
          <a:noFill/>
        </p:spPr>
        <p:txBody>
          <a:bodyPr wrap="square" rtlCol="0">
            <a:spAutoFit/>
          </a:bodyPr>
          <a:lstStyle/>
          <a:p>
            <a:pPr lvl="0" indent="457200" algn="just">
              <a:spcAft>
                <a:spcPts val="0"/>
              </a:spcAft>
              <a:defRPr/>
            </a:pP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Chưa có điều ước quốc tế riêng về NCT; chủ yếu được nêu trong </a:t>
            </a:r>
            <a:r>
              <a:rPr lang="vi-VN" sz="3000" i="1" dirty="0">
                <a:latin typeface="Times New Roman" panose="02020603050405020304" pitchFamily="18" charset="0"/>
                <a:cs typeface="Times New Roman" panose="02020603050405020304" pitchFamily="18" charset="0"/>
              </a:rPr>
              <a:t>Bộ </a:t>
            </a:r>
            <a:r>
              <a:rPr lang="en-US" sz="3000" i="1" dirty="0">
                <a:latin typeface="Times New Roman" panose="02020603050405020304" pitchFamily="18" charset="0"/>
                <a:cs typeface="Times New Roman" panose="02020603050405020304" pitchFamily="18" charset="0"/>
              </a:rPr>
              <a:t>n</a:t>
            </a:r>
            <a:r>
              <a:rPr lang="vi-VN" sz="3000" i="1" dirty="0">
                <a:latin typeface="Times New Roman" panose="02020603050405020304" pitchFamily="18" charset="0"/>
                <a:cs typeface="Times New Roman" panose="02020603050405020304" pitchFamily="18" charset="0"/>
              </a:rPr>
              <a:t>guyên tắc của Liên Hợp quốc về NCT </a:t>
            </a:r>
            <a:r>
              <a:rPr lang="vi-VN" sz="3000" dirty="0">
                <a:latin typeface="Times New Roman" panose="02020603050405020304" pitchFamily="18" charset="0"/>
                <a:cs typeface="Times New Roman" panose="02020603050405020304" pitchFamily="18" charset="0"/>
              </a:rPr>
              <a:t>(1991), </a:t>
            </a:r>
            <a:r>
              <a:rPr lang="vi-VN" sz="3000" i="1" dirty="0">
                <a:latin typeface="Times New Roman" panose="02020603050405020304" pitchFamily="18" charset="0"/>
                <a:cs typeface="Times New Roman" panose="02020603050405020304" pitchFamily="18" charset="0"/>
              </a:rPr>
              <a:t>Chương trình hành động quốc tế Madrit về NCT </a:t>
            </a:r>
            <a:r>
              <a:rPr lang="vi-VN" sz="3000" dirty="0">
                <a:latin typeface="Times New Roman" panose="02020603050405020304" pitchFamily="18" charset="0"/>
                <a:cs typeface="Times New Roman" panose="02020603050405020304" pitchFamily="18" charset="0"/>
              </a:rPr>
              <a:t>(2002), </a:t>
            </a:r>
            <a:r>
              <a:rPr lang="vi-VN" sz="3000" i="1" dirty="0">
                <a:latin typeface="Times New Roman" panose="02020603050405020304" pitchFamily="18" charset="0"/>
                <a:cs typeface="Times New Roman" panose="02020603050405020304" pitchFamily="18" charset="0"/>
              </a:rPr>
              <a:t>Chương trình nghị sự 2030 về các mục tiêu phát triển bền vững</a:t>
            </a:r>
            <a:r>
              <a:rPr lang="vi-VN" sz="3000" dirty="0">
                <a:latin typeface="Times New Roman" panose="02020603050405020304" pitchFamily="18" charset="0"/>
                <a:cs typeface="Times New Roman" panose="02020603050405020304" pitchFamily="18" charset="0"/>
              </a:rPr>
              <a:t> (2015) và một số công ước liên quan </a:t>
            </a:r>
            <a:r>
              <a:rPr lang="vi-VN" sz="3000" i="1" dirty="0">
                <a:latin typeface="Times New Roman" panose="02020603050405020304" pitchFamily="18" charset="0"/>
                <a:cs typeface="Times New Roman" panose="02020603050405020304" pitchFamily="18" charset="0"/>
              </a:rPr>
              <a:t>(Công ước 128 của ILO về các chế độ hưởng do tàn tật, tuổi già và tiền tuất, Công 152 về an sinh xã 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đảm</a:t>
            </a:r>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007998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600" b="1" i="1" dirty="0" err="1" smtClean="0">
                <a:latin typeface="Times New Roman" panose="02020603050405020304" pitchFamily="18" charset="0"/>
                <a:cs typeface="Times New Roman" panose="02020603050405020304" pitchFamily="18" charset="0"/>
              </a:rPr>
              <a:t>Nữ</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tu</a:t>
            </a:r>
            <a:r>
              <a:rPr lang="en-US" sz="2600" b="1" i="1" dirty="0" smtClean="0">
                <a:latin typeface="Times New Roman" panose="02020603050405020304" pitchFamily="18" charset="0"/>
                <a:cs typeface="Times New Roman" panose="02020603050405020304" pitchFamily="18" charset="0"/>
              </a:rPr>
              <a:t> Lucile </a:t>
            </a:r>
            <a:r>
              <a:rPr lang="en-US" sz="2600" b="1" i="1" dirty="0" err="1" smtClean="0">
                <a:latin typeface="Times New Roman" panose="02020603050405020304" pitchFamily="18" charset="0"/>
                <a:cs typeface="Times New Roman" panose="02020603050405020304" pitchFamily="18" charset="0"/>
              </a:rPr>
              <a:t>Randon</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Pháp</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người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cao</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tuổi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nhất</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thế</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giới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thọ</a:t>
            </a:r>
            <a:r>
              <a:rPr lang="en-US" sz="2600" b="1" i="1" dirty="0" smtClean="0">
                <a:latin typeface="Times New Roman" panose="02020603050405020304" pitchFamily="18" charset="0"/>
                <a:cs typeface="Times New Roman" panose="02020603050405020304" pitchFamily="18" charset="0"/>
              </a:rPr>
              <a:t> 118 </a:t>
            </a:r>
            <a:r>
              <a:rPr lang="en-US" sz="2600" b="1" i="1" dirty="0" err="1" smtClean="0">
                <a:latin typeface="Times New Roman" panose="02020603050405020304" pitchFamily="18" charset="0"/>
                <a:cs typeface="Times New Roman" panose="02020603050405020304" pitchFamily="18" charset="0"/>
              </a:rPr>
              <a:t>tuổi</a:t>
            </a:r>
            <a:r>
              <a:rPr lang="en-US" sz="2600" b="1" i="1" dirty="0" smtClean="0">
                <a:latin typeface="Times New Roman" panose="02020603050405020304" pitchFamily="18" charset="0"/>
                <a:cs typeface="Times New Roman" panose="02020603050405020304" pitchFamily="18" charset="0"/>
              </a:rPr>
              <a:t>, qua </a:t>
            </a:r>
            <a:r>
              <a:rPr lang="en-US" sz="2600" b="1" i="1" dirty="0" err="1" smtClean="0">
                <a:latin typeface="Times New Roman" panose="02020603050405020304" pitchFamily="18" charset="0"/>
                <a:cs typeface="Times New Roman" panose="02020603050405020304" pitchFamily="18" charset="0"/>
              </a:rPr>
              <a:t>đời</a:t>
            </a:r>
            <a:r>
              <a:rPr lang="en-US" sz="2600" b="1" i="1" dirty="0" smtClean="0">
                <a:latin typeface="Times New Roman" panose="02020603050405020304" pitchFamily="18" charset="0"/>
                <a:cs typeface="Times New Roman" panose="02020603050405020304" pitchFamily="18" charset="0"/>
              </a:rPr>
              <a:t> </a:t>
            </a:r>
            <a:r>
              <a:rPr lang="en-US" sz="2600" b="1" i="1" dirty="0" err="1" smtClean="0">
                <a:latin typeface="Times New Roman" panose="02020603050405020304" pitchFamily="18" charset="0"/>
                <a:cs typeface="Times New Roman" panose="02020603050405020304" pitchFamily="18" charset="0"/>
              </a:rPr>
              <a:t>ngày</a:t>
            </a:r>
            <a:r>
              <a:rPr lang="en-US" sz="2600" b="1" i="1" dirty="0" smtClean="0">
                <a:latin typeface="Times New Roman" panose="02020603050405020304" pitchFamily="18" charset="0"/>
                <a:cs typeface="Times New Roman" panose="02020603050405020304" pitchFamily="18" charset="0"/>
              </a:rPr>
              <a:t> 17/01/2023</a:t>
            </a:r>
            <a:endParaRPr lang="en-US" sz="2600" b="1" i="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6713" y="1200150"/>
            <a:ext cx="5090573" cy="3394075"/>
          </a:xfrm>
        </p:spPr>
      </p:pic>
      <p:sp>
        <p:nvSpPr>
          <p:cNvPr id="2" name="Slide Number Placeholder 1"/>
          <p:cNvSpPr>
            <a:spLocks noGrp="1"/>
          </p:cNvSpPr>
          <p:nvPr>
            <p:ph type="sldNum" sz="quarter" idx="12"/>
          </p:nvPr>
        </p:nvSpPr>
        <p:spPr/>
        <p:txBody>
          <a:bodyPr/>
          <a:lstStyle/>
          <a:p>
            <a:pPr eaLnBrk="1" fontAlgn="auto" hangingPunct="1">
              <a:spcBef>
                <a:spcPts val="0"/>
              </a:spcBef>
              <a:spcAft>
                <a:spcPts val="0"/>
              </a:spcAft>
              <a:defRPr/>
            </a:pPr>
            <a:fld id="{B6F15528-21DE-4FAA-801E-634DDDAF4B2B}" type="slidenum">
              <a:rPr lang="en-US" smtClean="0"/>
              <a:pPr eaLnBrk="1" fontAlgn="auto" hangingPunct="1">
                <a:spcBef>
                  <a:spcPts val="0"/>
                </a:spcBef>
                <a:spcAft>
                  <a:spcPts val="0"/>
                </a:spcAft>
                <a:defRPr/>
              </a:pPr>
              <a:t>9</a:t>
            </a:fld>
            <a:endParaRPr lang="en-US" dirty="0"/>
          </a:p>
        </p:txBody>
      </p:sp>
    </p:spTree>
    <p:extLst>
      <p:ext uri="{BB962C8B-B14F-4D97-AF65-F5344CB8AC3E}">
        <p14:creationId xmlns:p14="http://schemas.microsoft.com/office/powerpoint/2010/main" val="3511573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25794</TotalTime>
  <Words>4643</Words>
  <Application>Microsoft Office PowerPoint</Application>
  <PresentationFormat>On-screen Show (16:9)</PresentationFormat>
  <Paragraphs>272</Paragraphs>
  <Slides>50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Calibri Light</vt:lpstr>
      <vt:lpstr>Times New Roman</vt:lpstr>
      <vt:lpstr>2_Office Theme</vt:lpstr>
      <vt:lpstr>Retrospect</vt:lpstr>
      <vt:lpstr>NHỮNG VẤN ĐỀ VỀ  NGƯỜI CAO TUỔI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Nữ tu Lucile Randon (Pháp), người cao tuổi nhất thế giới, thọ 118 tuổi, qua đời ngày 17/01/2023</vt:lpstr>
      <vt:lpstr>Cụ ông Emilio Marquez (Pueto Rico), sinh năm 1908, được công nhận kỷ lục cụ ông sống thọ nhất thế giới vào năm 2021, khi 112 tuổi</vt:lpstr>
      <vt:lpstr>Cụ bà Nguyễn Thị Trù, sinh năm 1893, sống tại huyện Bình Chánh, TP. HCM được công nhận là người sống thọ nhất VN, thọ 121 tuổi</vt:lpstr>
      <vt:lpstr>Thụy Điển được coi là nơi có điều kiện sống tốt nhất dành cho người cao tuổi, dẫn đầu về chỉ số Agewatch</vt:lpstr>
      <vt:lpstr>Sinh hoạt của người cao tuổi trong Viện dưỡng lão  tại bang Ontario, Canada</vt:lpstr>
      <vt:lpstr>Nhiều người cao tuổi Nhật Bản vẫn tiếp tục làm việc với những công việc phù hợp</vt:lpstr>
      <vt:lpstr>Ngôi nhà của Bà Malooka Khatoon, 70 tuổi ở Pakistan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bài giảng TW7</dc:title>
  <dc:creator>Lê Quang Anh</dc:creator>
  <cp:lastModifiedBy>Admin</cp:lastModifiedBy>
  <cp:revision>3288</cp:revision>
  <cp:lastPrinted>2023-03-17T06:23:35Z</cp:lastPrinted>
  <dcterms:created xsi:type="dcterms:W3CDTF">2015-11-02T14:54:08Z</dcterms:created>
  <dcterms:modified xsi:type="dcterms:W3CDTF">2023-03-17T11:00:47Z</dcterms:modified>
  <cp:contentStatus/>
</cp:coreProperties>
</file>